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505" r:id="rId2"/>
    <p:sldId id="506" r:id="rId3"/>
    <p:sldId id="502" r:id="rId4"/>
    <p:sldId id="507" r:id="rId5"/>
    <p:sldId id="491" r:id="rId6"/>
    <p:sldId id="479" r:id="rId7"/>
    <p:sldId id="482" r:id="rId8"/>
    <p:sldId id="483" r:id="rId9"/>
    <p:sldId id="484" r:id="rId10"/>
    <p:sldId id="485" r:id="rId11"/>
    <p:sldId id="486" r:id="rId12"/>
    <p:sldId id="487" r:id="rId13"/>
    <p:sldId id="481" r:id="rId14"/>
    <p:sldId id="488" r:id="rId15"/>
    <p:sldId id="489" r:id="rId16"/>
    <p:sldId id="493" r:id="rId17"/>
    <p:sldId id="494" r:id="rId18"/>
    <p:sldId id="492" r:id="rId19"/>
    <p:sldId id="495" r:id="rId20"/>
    <p:sldId id="271" r:id="rId21"/>
    <p:sldId id="501" r:id="rId22"/>
    <p:sldId id="257" r:id="rId23"/>
    <p:sldId id="503" r:id="rId24"/>
    <p:sldId id="504" r:id="rId25"/>
    <p:sldId id="508" r:id="rId26"/>
    <p:sldId id="50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3D5C5-AE71-4519-A35B-418BCC616D11}" v="9" dt="2024-09-25T02:57:28.7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60"/>
  </p:normalViewPr>
  <p:slideViewPr>
    <p:cSldViewPr snapToGrid="0">
      <p:cViewPr varScale="1">
        <p:scale>
          <a:sx n="67" d="100"/>
          <a:sy n="67" d="100"/>
        </p:scale>
        <p:origin x="7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 Doan Ngoc" userId="342a0910-51f5-4518-8ca6-5a0fd22f4f38" providerId="ADAL" clId="{4343D5C5-AE71-4519-A35B-418BCC616D11}"/>
    <pc:docChg chg="custSel addSld modSld">
      <pc:chgData name="Ha Doan Ngoc" userId="342a0910-51f5-4518-8ca6-5a0fd22f4f38" providerId="ADAL" clId="{4343D5C5-AE71-4519-A35B-418BCC616D11}" dt="2024-09-25T03:01:25.783" v="2900" actId="1076"/>
      <pc:docMkLst>
        <pc:docMk/>
      </pc:docMkLst>
      <pc:sldChg chg="addSp modSp mod">
        <pc:chgData name="Ha Doan Ngoc" userId="342a0910-51f5-4518-8ca6-5a0fd22f4f38" providerId="ADAL" clId="{4343D5C5-AE71-4519-A35B-418BCC616D11}" dt="2024-09-25T02:24:15.820" v="1303" actId="1076"/>
        <pc:sldMkLst>
          <pc:docMk/>
          <pc:sldMk cId="955318118" sldId="256"/>
        </pc:sldMkLst>
        <pc:spChg chg="add mod">
          <ac:chgData name="Ha Doan Ngoc" userId="342a0910-51f5-4518-8ca6-5a0fd22f4f38" providerId="ADAL" clId="{4343D5C5-AE71-4519-A35B-418BCC616D11}" dt="2024-09-25T02:24:15.820" v="1303" actId="1076"/>
          <ac:spMkLst>
            <pc:docMk/>
            <pc:sldMk cId="955318118" sldId="256"/>
            <ac:spMk id="6" creationId="{FAAE688B-D3AD-03A4-1796-0C98105D6AA9}"/>
          </ac:spMkLst>
        </pc:spChg>
      </pc:sldChg>
      <pc:sldChg chg="addSp modSp mod">
        <pc:chgData name="Ha Doan Ngoc" userId="342a0910-51f5-4518-8ca6-5a0fd22f4f38" providerId="ADAL" clId="{4343D5C5-AE71-4519-A35B-418BCC616D11}" dt="2024-09-25T02:26:53.735" v="1620" actId="14100"/>
        <pc:sldMkLst>
          <pc:docMk/>
          <pc:sldMk cId="285592440" sldId="481"/>
        </pc:sldMkLst>
        <pc:spChg chg="add mod">
          <ac:chgData name="Ha Doan Ngoc" userId="342a0910-51f5-4518-8ca6-5a0fd22f4f38" providerId="ADAL" clId="{4343D5C5-AE71-4519-A35B-418BCC616D11}" dt="2024-09-25T02:26:53.735" v="1620" actId="14100"/>
          <ac:spMkLst>
            <pc:docMk/>
            <pc:sldMk cId="285592440" sldId="481"/>
            <ac:spMk id="2" creationId="{F17ACD5A-5C58-D59A-938E-463345E73E55}"/>
          </ac:spMkLst>
        </pc:spChg>
      </pc:sldChg>
      <pc:sldChg chg="addSp delSp modSp mod">
        <pc:chgData name="Ha Doan Ngoc" userId="342a0910-51f5-4518-8ca6-5a0fd22f4f38" providerId="ADAL" clId="{4343D5C5-AE71-4519-A35B-418BCC616D11}" dt="2024-09-25T02:39:19.376" v="2175" actId="1076"/>
        <pc:sldMkLst>
          <pc:docMk/>
          <pc:sldMk cId="662309292" sldId="482"/>
        </pc:sldMkLst>
        <pc:spChg chg="add del mod">
          <ac:chgData name="Ha Doan Ngoc" userId="342a0910-51f5-4518-8ca6-5a0fd22f4f38" providerId="ADAL" clId="{4343D5C5-AE71-4519-A35B-418BCC616D11}" dt="2024-09-25T02:07:46.222" v="61" actId="478"/>
          <ac:spMkLst>
            <pc:docMk/>
            <pc:sldMk cId="662309292" sldId="482"/>
            <ac:spMk id="7" creationId="{F35354ED-A75C-9FC2-8F1B-8F2405085216}"/>
          </ac:spMkLst>
        </pc:spChg>
        <pc:spChg chg="add mod">
          <ac:chgData name="Ha Doan Ngoc" userId="342a0910-51f5-4518-8ca6-5a0fd22f4f38" providerId="ADAL" clId="{4343D5C5-AE71-4519-A35B-418BCC616D11}" dt="2024-09-25T02:39:19.376" v="2175" actId="1076"/>
          <ac:spMkLst>
            <pc:docMk/>
            <pc:sldMk cId="662309292" sldId="482"/>
            <ac:spMk id="8" creationId="{1F1471BB-B92E-4C0B-1E3A-2C62EAD4F607}"/>
          </ac:spMkLst>
        </pc:spChg>
      </pc:sldChg>
      <pc:sldChg chg="addSp delSp modSp mod">
        <pc:chgData name="Ha Doan Ngoc" userId="342a0910-51f5-4518-8ca6-5a0fd22f4f38" providerId="ADAL" clId="{4343D5C5-AE71-4519-A35B-418BCC616D11}" dt="2024-09-25T02:18:11.760" v="659" actId="21"/>
        <pc:sldMkLst>
          <pc:docMk/>
          <pc:sldMk cId="2518623463" sldId="484"/>
        </pc:sldMkLst>
        <pc:spChg chg="add del mod">
          <ac:chgData name="Ha Doan Ngoc" userId="342a0910-51f5-4518-8ca6-5a0fd22f4f38" providerId="ADAL" clId="{4343D5C5-AE71-4519-A35B-418BCC616D11}" dt="2024-09-25T02:18:11.760" v="659" actId="21"/>
          <ac:spMkLst>
            <pc:docMk/>
            <pc:sldMk cId="2518623463" sldId="484"/>
            <ac:spMk id="3" creationId="{CED44F0D-8383-E426-80FA-434E1028516D}"/>
          </ac:spMkLst>
        </pc:spChg>
      </pc:sldChg>
      <pc:sldChg chg="addSp modSp mod">
        <pc:chgData name="Ha Doan Ngoc" userId="342a0910-51f5-4518-8ca6-5a0fd22f4f38" providerId="ADAL" clId="{4343D5C5-AE71-4519-A35B-418BCC616D11}" dt="2024-09-25T02:18:30.776" v="661" actId="20577"/>
        <pc:sldMkLst>
          <pc:docMk/>
          <pc:sldMk cId="245233932" sldId="485"/>
        </pc:sldMkLst>
        <pc:spChg chg="add mod">
          <ac:chgData name="Ha Doan Ngoc" userId="342a0910-51f5-4518-8ca6-5a0fd22f4f38" providerId="ADAL" clId="{4343D5C5-AE71-4519-A35B-418BCC616D11}" dt="2024-09-25T02:18:30.776" v="661" actId="20577"/>
          <ac:spMkLst>
            <pc:docMk/>
            <pc:sldMk cId="245233932" sldId="485"/>
            <ac:spMk id="3" creationId="{CED44F0D-8383-E426-80FA-434E1028516D}"/>
          </ac:spMkLst>
        </pc:spChg>
      </pc:sldChg>
      <pc:sldChg chg="addSp delSp modSp mod">
        <pc:chgData name="Ha Doan Ngoc" userId="342a0910-51f5-4518-8ca6-5a0fd22f4f38" providerId="ADAL" clId="{4343D5C5-AE71-4519-A35B-418BCC616D11}" dt="2024-09-25T02:20:12.367" v="663" actId="21"/>
        <pc:sldMkLst>
          <pc:docMk/>
          <pc:sldMk cId="1962677677" sldId="486"/>
        </pc:sldMkLst>
        <pc:spChg chg="add del mod">
          <ac:chgData name="Ha Doan Ngoc" userId="342a0910-51f5-4518-8ca6-5a0fd22f4f38" providerId="ADAL" clId="{4343D5C5-AE71-4519-A35B-418BCC616D11}" dt="2024-09-25T02:20:12.367" v="663" actId="21"/>
          <ac:spMkLst>
            <pc:docMk/>
            <pc:sldMk cId="1962677677" sldId="486"/>
            <ac:spMk id="3" creationId="{83D9ABDF-253B-9D06-28C5-4013FEAD2587}"/>
          </ac:spMkLst>
        </pc:spChg>
      </pc:sldChg>
      <pc:sldChg chg="addSp modSp mod">
        <pc:chgData name="Ha Doan Ngoc" userId="342a0910-51f5-4518-8ca6-5a0fd22f4f38" providerId="ADAL" clId="{4343D5C5-AE71-4519-A35B-418BCC616D11}" dt="2024-09-25T02:47:27.264" v="2230" actId="1076"/>
        <pc:sldMkLst>
          <pc:docMk/>
          <pc:sldMk cId="3553828524" sldId="487"/>
        </pc:sldMkLst>
        <pc:spChg chg="add mod">
          <ac:chgData name="Ha Doan Ngoc" userId="342a0910-51f5-4518-8ca6-5a0fd22f4f38" providerId="ADAL" clId="{4343D5C5-AE71-4519-A35B-418BCC616D11}" dt="2024-09-25T02:47:27.264" v="2230" actId="1076"/>
          <ac:spMkLst>
            <pc:docMk/>
            <pc:sldMk cId="3553828524" sldId="487"/>
            <ac:spMk id="3" creationId="{83D9ABDF-253B-9D06-28C5-4013FEAD2587}"/>
          </ac:spMkLst>
        </pc:spChg>
      </pc:sldChg>
      <pc:sldChg chg="addSp modSp mod">
        <pc:chgData name="Ha Doan Ngoc" userId="342a0910-51f5-4518-8ca6-5a0fd22f4f38" providerId="ADAL" clId="{4343D5C5-AE71-4519-A35B-418BCC616D11}" dt="2024-09-25T02:28:35.391" v="1788" actId="20577"/>
        <pc:sldMkLst>
          <pc:docMk/>
          <pc:sldMk cId="864333958" sldId="488"/>
        </pc:sldMkLst>
        <pc:spChg chg="add mod">
          <ac:chgData name="Ha Doan Ngoc" userId="342a0910-51f5-4518-8ca6-5a0fd22f4f38" providerId="ADAL" clId="{4343D5C5-AE71-4519-A35B-418BCC616D11}" dt="2024-09-25T02:28:35.391" v="1788" actId="20577"/>
          <ac:spMkLst>
            <pc:docMk/>
            <pc:sldMk cId="864333958" sldId="488"/>
            <ac:spMk id="3" creationId="{79DBC6AA-67A1-E02A-1431-FBE0305DDE18}"/>
          </ac:spMkLst>
        </pc:spChg>
      </pc:sldChg>
      <pc:sldChg chg="addSp modSp mod">
        <pc:chgData name="Ha Doan Ngoc" userId="342a0910-51f5-4518-8ca6-5a0fd22f4f38" providerId="ADAL" clId="{4343D5C5-AE71-4519-A35B-418BCC616D11}" dt="2024-09-25T02:57:17.230" v="2350" actId="20577"/>
        <pc:sldMkLst>
          <pc:docMk/>
          <pc:sldMk cId="819664612" sldId="492"/>
        </pc:sldMkLst>
        <pc:spChg chg="add mod">
          <ac:chgData name="Ha Doan Ngoc" userId="342a0910-51f5-4518-8ca6-5a0fd22f4f38" providerId="ADAL" clId="{4343D5C5-AE71-4519-A35B-418BCC616D11}" dt="2024-09-25T02:57:17.230" v="2350" actId="20577"/>
          <ac:spMkLst>
            <pc:docMk/>
            <pc:sldMk cId="819664612" sldId="492"/>
            <ac:spMk id="4" creationId="{4899DE75-480B-1A97-300D-D7C60A6B10DF}"/>
          </ac:spMkLst>
        </pc:spChg>
      </pc:sldChg>
      <pc:sldChg chg="addSp modSp mod">
        <pc:chgData name="Ha Doan Ngoc" userId="342a0910-51f5-4518-8ca6-5a0fd22f4f38" providerId="ADAL" clId="{4343D5C5-AE71-4519-A35B-418BCC616D11}" dt="2024-09-25T02:31:17.295" v="2082" actId="1076"/>
        <pc:sldMkLst>
          <pc:docMk/>
          <pc:sldMk cId="2536794117" sldId="493"/>
        </pc:sldMkLst>
        <pc:spChg chg="add mod">
          <ac:chgData name="Ha Doan Ngoc" userId="342a0910-51f5-4518-8ca6-5a0fd22f4f38" providerId="ADAL" clId="{4343D5C5-AE71-4519-A35B-418BCC616D11}" dt="2024-09-25T02:31:17.295" v="2082" actId="1076"/>
          <ac:spMkLst>
            <pc:docMk/>
            <pc:sldMk cId="2536794117" sldId="493"/>
            <ac:spMk id="2" creationId="{D1444ED0-C0DE-0AB7-9EAC-0CA1F5F5080B}"/>
          </ac:spMkLst>
        </pc:spChg>
      </pc:sldChg>
      <pc:sldChg chg="addSp modSp mod">
        <pc:chgData name="Ha Doan Ngoc" userId="342a0910-51f5-4518-8ca6-5a0fd22f4f38" providerId="ADAL" clId="{4343D5C5-AE71-4519-A35B-418BCC616D11}" dt="2024-09-25T02:35:11.268" v="2168" actId="20577"/>
        <pc:sldMkLst>
          <pc:docMk/>
          <pc:sldMk cId="4098890966" sldId="494"/>
        </pc:sldMkLst>
        <pc:spChg chg="add mod">
          <ac:chgData name="Ha Doan Ngoc" userId="342a0910-51f5-4518-8ca6-5a0fd22f4f38" providerId="ADAL" clId="{4343D5C5-AE71-4519-A35B-418BCC616D11}" dt="2024-09-25T02:35:11.268" v="2168" actId="20577"/>
          <ac:spMkLst>
            <pc:docMk/>
            <pc:sldMk cId="4098890966" sldId="494"/>
            <ac:spMk id="2" creationId="{A68D5363-B84F-8828-5D22-8F924C5AB02E}"/>
          </ac:spMkLst>
        </pc:spChg>
      </pc:sldChg>
      <pc:sldChg chg="modSp mod">
        <pc:chgData name="Ha Doan Ngoc" userId="342a0910-51f5-4518-8ca6-5a0fd22f4f38" providerId="ADAL" clId="{4343D5C5-AE71-4519-A35B-418BCC616D11}" dt="2024-09-25T03:01:25.783" v="2900" actId="1076"/>
        <pc:sldMkLst>
          <pc:docMk/>
          <pc:sldMk cId="2559842824" sldId="495"/>
        </pc:sldMkLst>
        <pc:spChg chg="mod">
          <ac:chgData name="Ha Doan Ngoc" userId="342a0910-51f5-4518-8ca6-5a0fd22f4f38" providerId="ADAL" clId="{4343D5C5-AE71-4519-A35B-418BCC616D11}" dt="2024-09-25T03:01:25.783" v="2900" actId="1076"/>
          <ac:spMkLst>
            <pc:docMk/>
            <pc:sldMk cId="2559842824" sldId="495"/>
            <ac:spMk id="7" creationId="{654F2E9C-3044-446F-9B31-B9869EF7E096}"/>
          </ac:spMkLst>
        </pc:spChg>
        <pc:graphicFrameChg chg="mod modGraphic">
          <ac:chgData name="Ha Doan Ngoc" userId="342a0910-51f5-4518-8ca6-5a0fd22f4f38" providerId="ADAL" clId="{4343D5C5-AE71-4519-A35B-418BCC616D11}" dt="2024-09-25T03:01:23.282" v="2899" actId="14100"/>
          <ac:graphicFrameMkLst>
            <pc:docMk/>
            <pc:sldMk cId="2559842824" sldId="495"/>
            <ac:graphicFrameMk id="2" creationId="{7E113674-ED56-45B2-BAA4-99AFE442EC14}"/>
          </ac:graphicFrameMkLst>
        </pc:graphicFrameChg>
      </pc:sldChg>
      <pc:sldChg chg="addSp delSp modSp new mod">
        <pc:chgData name="Ha Doan Ngoc" userId="342a0910-51f5-4518-8ca6-5a0fd22f4f38" providerId="ADAL" clId="{4343D5C5-AE71-4519-A35B-418BCC616D11}" dt="2024-09-25T03:00:54.793" v="2897" actId="20577"/>
        <pc:sldMkLst>
          <pc:docMk/>
          <pc:sldMk cId="1604003072" sldId="496"/>
        </pc:sldMkLst>
        <pc:spChg chg="del">
          <ac:chgData name="Ha Doan Ngoc" userId="342a0910-51f5-4518-8ca6-5a0fd22f4f38" providerId="ADAL" clId="{4343D5C5-AE71-4519-A35B-418BCC616D11}" dt="2024-09-25T02:57:27.924" v="2352" actId="478"/>
          <ac:spMkLst>
            <pc:docMk/>
            <pc:sldMk cId="1604003072" sldId="496"/>
            <ac:spMk id="2" creationId="{1EA21D7F-0457-A1B5-69FA-769356BB73C8}"/>
          </ac:spMkLst>
        </pc:spChg>
        <pc:spChg chg="del">
          <ac:chgData name="Ha Doan Ngoc" userId="342a0910-51f5-4518-8ca6-5a0fd22f4f38" providerId="ADAL" clId="{4343D5C5-AE71-4519-A35B-418BCC616D11}" dt="2024-09-25T02:57:27.924" v="2352" actId="478"/>
          <ac:spMkLst>
            <pc:docMk/>
            <pc:sldMk cId="1604003072" sldId="496"/>
            <ac:spMk id="3" creationId="{55EC43DE-4242-85FE-835D-379885534093}"/>
          </ac:spMkLst>
        </pc:spChg>
        <pc:spChg chg="add mod">
          <ac:chgData name="Ha Doan Ngoc" userId="342a0910-51f5-4518-8ca6-5a0fd22f4f38" providerId="ADAL" clId="{4343D5C5-AE71-4519-A35B-418BCC616D11}" dt="2024-09-25T03:00:54.793" v="2897" actId="20577"/>
          <ac:spMkLst>
            <pc:docMk/>
            <pc:sldMk cId="1604003072" sldId="496"/>
            <ac:spMk id="4" creationId="{FC643E0E-F582-1A17-9EE3-1B869C08270F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04739-6D4A-4593-BA51-19DB0C516930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A61ED-6B44-473B-AAFC-5D4736A9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89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2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60949-BF54-4D34-AD1A-8928B505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50116-50A7-4C39-A099-9E22D73EE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0F6E-8BD8-4575-88C6-D2653062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1B862-B5E8-4A91-A149-349784FC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860FD-5B88-4E58-98C4-522EEA686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1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9E38-57E6-418B-9B7B-22B15CE9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24346-CFC1-46F5-BDD5-1B732D3A7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1CE47-88C4-45F2-843F-5B24DB76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B6521-0A0A-4D87-8D5B-B6878F4C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2C223-141A-4088-8F5B-52DEEBFB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61DF8-8282-4E71-BDA7-0ED552985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7DA262-87D2-43F6-8786-B93BC69FC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DA9F2-A9ED-443D-96E1-C449993E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67274-D6F3-4AEA-8849-92F6EA0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521FA-0C81-4A4E-BA51-50AE277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3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1700-2E53-42A5-92ED-4683644F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09C93-40BE-4BE5-8DC0-4C3CAD6BA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1B83D-1D62-4A45-AAE5-4EF0536FC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F762-772A-4FAE-A8DA-FCE080A2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723FC-211D-4591-9744-3CE84F1F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8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9FCA-689D-481B-B602-07279706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1ED45-8413-431F-A77F-0A6A4C163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D3E1C-BD45-4698-AD28-0273104F5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1712C-4A61-46F1-82F9-80CA36EE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1C6E5-2CD1-444C-9718-3858C7809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3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1C64-060D-4020-96ED-729BF5D6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703C-C50E-4E37-99BE-40DE69A59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BFB6F-8D49-4422-91A2-2A90B5856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39E21-AD58-48A4-9A85-DEE26518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A56BF-D925-46B3-B357-CA1BA3AF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DE2BC-DFFD-4AAF-B719-B09C8CC1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7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51F4-5EB8-4ADE-8B20-9462D2FF0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A906-0801-47E5-AE01-EBCDC922A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14BDE-569E-47B9-B7B0-A0DB35038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0C46B-5AD0-4904-ABCE-6FC9EF06F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3D327-53C4-40A6-A29F-ECEACF1F4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3FEC0-8AD8-4D4D-A8D4-FF51D12F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FB92C-8CEF-402F-9802-F960A1954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9D0265-BA92-4E54-A87C-FDE39B46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2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A841-0E5F-43EE-A788-86130854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38ADC-ED6C-4FF2-B1B3-8B63E52D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3FB87-84BE-4218-93F7-63F54B0E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C6F92-C174-47A9-80F6-27EBC03A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5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0D678-775F-44E3-8EB3-B878F583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A232E-1F75-4998-9B5C-9232B9F3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11C9C-3653-415A-B212-C419DDCF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4753-9C11-48DE-BF3E-8FB2DF9FC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DC4D4-192D-4BEB-B042-5A102EE3E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1EF29-04B8-4E61-B1DA-BAA3D88F6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02B97-C2C2-4B46-AC74-46B0BEBDF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20F90-6697-4843-81FE-31AA973D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14BEC-8200-4696-9151-C8E34D35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8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5D9B-5C46-4969-A330-4C0793D2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2A87A-5924-4A8A-8D10-B620EE8BE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3C2B8-93CE-42C4-9499-C71A36961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1AE56-045F-47EF-96B6-BEDE9C82E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7000D-AFFC-4FF3-8A70-F301A0BF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420D1-106B-4FAB-B07A-F3302BEC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1E43B-E057-4353-8929-A10C72E0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A7955-21EE-420B-ACB1-27E6BE4DC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0A322-54A9-452B-9767-4CEF70E3A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2075A-5117-4BE4-B40C-96061D10797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4AC1F-9303-42D5-8F3C-47B17C4CC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49343-9F8E-4FD7-A3FA-594E63D95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3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jpeg"/><Relationship Id="rId1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9.jpe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microsoft.com/office/2007/relationships/hdphoto" Target="../media/hdphoto3.wdp"/><Relationship Id="rId10" Type="http://schemas.openxmlformats.org/officeDocument/2006/relationships/image" Target="../media/image7.wmf"/><Relationship Id="rId19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microsoft.com/office/2007/relationships/hdphoto" Target="../media/hdphoto2.wdp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29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57.png"/><Relationship Id="rId5" Type="http://schemas.openxmlformats.org/officeDocument/2006/relationships/image" Target="../media/image28.png"/><Relationship Id="rId15" Type="http://schemas.microsoft.com/office/2007/relationships/hdphoto" Target="../media/hdphoto6.wdp"/><Relationship Id="rId10" Type="http://schemas.openxmlformats.org/officeDocument/2006/relationships/image" Target="../media/image12.png"/><Relationship Id="rId4" Type="http://schemas.microsoft.com/office/2007/relationships/hdphoto" Target="../media/hdphoto4.wdp"/><Relationship Id="rId9" Type="http://schemas.openxmlformats.org/officeDocument/2006/relationships/image" Target="../media/image30.png"/><Relationship Id="rId1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oleObject" Target="../embeddings/oleObject2.bin"/><Relationship Id="rId18" Type="http://schemas.openxmlformats.org/officeDocument/2006/relationships/image" Target="../media/image66.png"/><Relationship Id="rId26" Type="http://schemas.openxmlformats.org/officeDocument/2006/relationships/image" Target="../media/image68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5.png"/><Relationship Id="rId7" Type="http://schemas.openxmlformats.org/officeDocument/2006/relationships/image" Target="../media/image4.png"/><Relationship Id="rId12" Type="http://schemas.openxmlformats.org/officeDocument/2006/relationships/image" Target="../media/image9.jpeg"/><Relationship Id="rId17" Type="http://schemas.openxmlformats.org/officeDocument/2006/relationships/image" Target="../media/image65.png"/><Relationship Id="rId25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4.jpeg"/><Relationship Id="rId20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11" Type="http://schemas.openxmlformats.org/officeDocument/2006/relationships/image" Target="../media/image1.png"/><Relationship Id="rId24" Type="http://schemas.microsoft.com/office/2007/relationships/hdphoto" Target="../media/hdphoto2.wdp"/><Relationship Id="rId5" Type="http://schemas.openxmlformats.org/officeDocument/2006/relationships/image" Target="../media/image62.jpeg"/><Relationship Id="rId15" Type="http://schemas.openxmlformats.org/officeDocument/2006/relationships/image" Target="../media/image8.png"/><Relationship Id="rId23" Type="http://schemas.openxmlformats.org/officeDocument/2006/relationships/image" Target="../media/image6.png"/><Relationship Id="rId28" Type="http://schemas.microsoft.com/office/2007/relationships/hdphoto" Target="../media/hdphoto7.wdp"/><Relationship Id="rId10" Type="http://schemas.openxmlformats.org/officeDocument/2006/relationships/image" Target="../media/image2.png"/><Relationship Id="rId19" Type="http://schemas.openxmlformats.org/officeDocument/2006/relationships/image" Target="../media/image67.png"/><Relationship Id="rId4" Type="http://schemas.openxmlformats.org/officeDocument/2006/relationships/image" Target="../media/image60.wmf"/><Relationship Id="rId9" Type="http://schemas.openxmlformats.org/officeDocument/2006/relationships/image" Target="../media/image63.jpeg"/><Relationship Id="rId14" Type="http://schemas.openxmlformats.org/officeDocument/2006/relationships/image" Target="../media/image61.png"/><Relationship Id="rId22" Type="http://schemas.microsoft.com/office/2007/relationships/hdphoto" Target="../media/hdphoto1.wdp"/><Relationship Id="rId27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7EE5A3B-E4A3-4D07-BE6D-EFD94DC1AE5A}"/>
              </a:ext>
            </a:extLst>
          </p:cNvPr>
          <p:cNvCxnSpPr>
            <a:cxnSpLocks/>
          </p:cNvCxnSpPr>
          <p:nvPr/>
        </p:nvCxnSpPr>
        <p:spPr>
          <a:xfrm flipV="1">
            <a:off x="2157945" y="1844876"/>
            <a:ext cx="1406173" cy="3707"/>
          </a:xfrm>
          <a:prstGeom prst="line">
            <a:avLst/>
          </a:prstGeom>
          <a:ln w="28575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5A5DAC4-F7A5-4CF7-BFBB-9047D017F3B6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Details of OQC pickup sample &amp; chop stamp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3420DCA-A5C8-4325-906F-A2E2049A5FDB}"/>
              </a:ext>
            </a:extLst>
          </p:cNvPr>
          <p:cNvCxnSpPr>
            <a:cxnSpLocks/>
          </p:cNvCxnSpPr>
          <p:nvPr/>
        </p:nvCxnSpPr>
        <p:spPr>
          <a:xfrm flipH="1">
            <a:off x="4941583" y="3723639"/>
            <a:ext cx="0" cy="1074051"/>
          </a:xfrm>
          <a:prstGeom prst="straightConnector1">
            <a:avLst/>
          </a:prstGeom>
          <a:ln w="28575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E0664D2-2334-4F59-A690-C8184D95C3A6}"/>
              </a:ext>
            </a:extLst>
          </p:cNvPr>
          <p:cNvCxnSpPr>
            <a:cxnSpLocks/>
          </p:cNvCxnSpPr>
          <p:nvPr/>
        </p:nvCxnSpPr>
        <p:spPr>
          <a:xfrm flipV="1">
            <a:off x="4940148" y="5022683"/>
            <a:ext cx="5391120" cy="0"/>
          </a:xfrm>
          <a:prstGeom prst="straightConnector1">
            <a:avLst/>
          </a:prstGeom>
          <a:ln w="28575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4234A3-CE31-4794-A621-3E736E8B0789}"/>
              </a:ext>
            </a:extLst>
          </p:cNvPr>
          <p:cNvCxnSpPr>
            <a:cxnSpLocks/>
          </p:cNvCxnSpPr>
          <p:nvPr/>
        </p:nvCxnSpPr>
        <p:spPr>
          <a:xfrm flipH="1" flipV="1">
            <a:off x="4471594" y="3475973"/>
            <a:ext cx="6675830" cy="0"/>
          </a:xfrm>
          <a:prstGeom prst="straightConnector1">
            <a:avLst/>
          </a:prstGeom>
          <a:ln w="28575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042C79-720B-4990-A09E-62E5FB86C5AF}"/>
              </a:ext>
            </a:extLst>
          </p:cNvPr>
          <p:cNvCxnSpPr/>
          <p:nvPr/>
        </p:nvCxnSpPr>
        <p:spPr>
          <a:xfrm>
            <a:off x="2752601" y="1241383"/>
            <a:ext cx="8577682" cy="0"/>
          </a:xfrm>
          <a:prstGeom prst="straightConnector1">
            <a:avLst/>
          </a:prstGeom>
          <a:ln w="28575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0465DC4-C4DD-478F-837B-8B9F4D469208}"/>
              </a:ext>
            </a:extLst>
          </p:cNvPr>
          <p:cNvSpPr/>
          <p:nvPr/>
        </p:nvSpPr>
        <p:spPr>
          <a:xfrm>
            <a:off x="3209250" y="1045697"/>
            <a:ext cx="689462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plan</a:t>
            </a:r>
            <a:r>
              <a:rPr lang="en-US" sz="10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AB900-7D28-4975-88B9-3B5577799047}"/>
              </a:ext>
            </a:extLst>
          </p:cNvPr>
          <p:cNvSpPr/>
          <p:nvPr/>
        </p:nvSpPr>
        <p:spPr>
          <a:xfrm>
            <a:off x="4085751" y="1045697"/>
            <a:ext cx="599895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Pick up sample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60452-E1A4-4E1F-B0F3-076C2AC7E8BA}"/>
              </a:ext>
            </a:extLst>
          </p:cNvPr>
          <p:cNvSpPr/>
          <p:nvPr/>
        </p:nvSpPr>
        <p:spPr>
          <a:xfrm>
            <a:off x="7013235" y="1039442"/>
            <a:ext cx="828248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Normal inspection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63D173-7DF5-4F43-B899-16820A5924FE}"/>
              </a:ext>
            </a:extLst>
          </p:cNvPr>
          <p:cNvSpPr/>
          <p:nvPr/>
        </p:nvSpPr>
        <p:spPr>
          <a:xfrm>
            <a:off x="8006980" y="1039442"/>
            <a:ext cx="1067800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non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barcode</a:t>
            </a:r>
            <a:b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 / Inner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B70FB-7BD9-4092-83BC-58FD5C3D1E03}"/>
              </a:ext>
            </a:extLst>
          </p:cNvPr>
          <p:cNvSpPr/>
          <p:nvPr/>
        </p:nvSpPr>
        <p:spPr>
          <a:xfrm>
            <a:off x="9242180" y="1035266"/>
            <a:ext cx="688014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Weight check 2</a:t>
            </a:r>
            <a:r>
              <a:rPr lang="en-US" sz="1000" baseline="30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nd</a:t>
            </a:r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A08AE5-4023-46A0-A258-27FDFA095540}"/>
              </a:ext>
            </a:extLst>
          </p:cNvPr>
          <p:cNvSpPr/>
          <p:nvPr/>
        </p:nvSpPr>
        <p:spPr>
          <a:xfrm>
            <a:off x="10112758" y="1035266"/>
            <a:ext cx="1057982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non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barcode</a:t>
            </a:r>
            <a:b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Inner/Outer 2</a:t>
            </a:r>
            <a:r>
              <a:rPr lang="en-US" sz="1000" baseline="30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nd</a:t>
            </a:r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4B1CEB-C6BF-4D90-909F-362CD85C162A}"/>
              </a:ext>
            </a:extLst>
          </p:cNvPr>
          <p:cNvSpPr/>
          <p:nvPr/>
        </p:nvSpPr>
        <p:spPr>
          <a:xfrm>
            <a:off x="11349429" y="1035266"/>
            <a:ext cx="643576" cy="412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Return to Pallet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BD5F15-6157-487F-BC77-81910608ED8F}"/>
              </a:ext>
            </a:extLst>
          </p:cNvPr>
          <p:cNvSpPr/>
          <p:nvPr/>
        </p:nvSpPr>
        <p:spPr>
          <a:xfrm>
            <a:off x="4895902" y="1035266"/>
            <a:ext cx="1085370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barcode Inner/Outer 1</a:t>
            </a:r>
            <a:r>
              <a:rPr lang="en-US" sz="1000" baseline="30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093C5-BF4E-46F7-9C6C-82C71B9615F7}"/>
              </a:ext>
            </a:extLst>
          </p:cNvPr>
          <p:cNvSpPr/>
          <p:nvPr/>
        </p:nvSpPr>
        <p:spPr>
          <a:xfrm>
            <a:off x="6152787" y="1035266"/>
            <a:ext cx="675954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Weight check 1st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C4411C1-0EC1-4242-993A-6084D0A9AE26}"/>
              </a:ext>
            </a:extLst>
          </p:cNvPr>
          <p:cNvCxnSpPr>
            <a:cxnSpLocks/>
          </p:cNvCxnSpPr>
          <p:nvPr/>
        </p:nvCxnSpPr>
        <p:spPr>
          <a:xfrm flipH="1">
            <a:off x="11661918" y="1467264"/>
            <a:ext cx="0" cy="1766419"/>
          </a:xfrm>
          <a:prstGeom prst="straightConnector1">
            <a:avLst/>
          </a:prstGeom>
          <a:ln w="28575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BC729E5-BA81-4A8C-9601-8DAA8067B041}"/>
              </a:ext>
            </a:extLst>
          </p:cNvPr>
          <p:cNvSpPr/>
          <p:nvPr/>
        </p:nvSpPr>
        <p:spPr>
          <a:xfrm>
            <a:off x="10990738" y="3259313"/>
            <a:ext cx="1002263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Find Pallet ID&amp;F/G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C874A2-436A-4E92-9475-FC7373E172CB}"/>
              </a:ext>
            </a:extLst>
          </p:cNvPr>
          <p:cNvSpPr/>
          <p:nvPr/>
        </p:nvSpPr>
        <p:spPr>
          <a:xfrm>
            <a:off x="9435905" y="3259313"/>
            <a:ext cx="1311979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Matching Pallet ID &amp; Outer carton box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BB6620-01E8-4E74-9C56-CCD3D7733EBE}"/>
              </a:ext>
            </a:extLst>
          </p:cNvPr>
          <p:cNvSpPr/>
          <p:nvPr/>
        </p:nvSpPr>
        <p:spPr>
          <a:xfrm>
            <a:off x="7924107" y="3259343"/>
            <a:ext cx="1237753" cy="4122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Record Pallet ID &amp; S/N carton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43CE6B-0FA7-4B56-BDF2-08C1D1C56D31}"/>
              </a:ext>
            </a:extLst>
          </p:cNvPr>
          <p:cNvSpPr/>
          <p:nvPr/>
        </p:nvSpPr>
        <p:spPr>
          <a:xfrm>
            <a:off x="6425312" y="3259350"/>
            <a:ext cx="1234724" cy="4121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rIns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Find all lots same model, shift, Line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9613CB-12FA-4BBA-BA37-7CADB3729410}"/>
              </a:ext>
            </a:extLst>
          </p:cNvPr>
          <p:cNvSpPr/>
          <p:nvPr/>
        </p:nvSpPr>
        <p:spPr>
          <a:xfrm>
            <a:off x="4707414" y="3269855"/>
            <a:ext cx="1421397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Chop stamp physical </a:t>
            </a:r>
            <a:b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all lots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C44991-001A-461F-9566-DDF20E6EEE7D}"/>
              </a:ext>
            </a:extLst>
          </p:cNvPr>
          <p:cNvSpPr/>
          <p:nvPr/>
        </p:nvSpPr>
        <p:spPr>
          <a:xfrm>
            <a:off x="3739082" y="3259313"/>
            <a:ext cx="69579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Daily Report 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787B5D-F11B-45F8-92A5-023C31E0E407}"/>
              </a:ext>
            </a:extLst>
          </p:cNvPr>
          <p:cNvSpPr/>
          <p:nvPr/>
        </p:nvSpPr>
        <p:spPr>
          <a:xfrm>
            <a:off x="2335393" y="1045697"/>
            <a:ext cx="689462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PCS issue Pro plan</a:t>
            </a:r>
            <a:endParaRPr lang="en-US" sz="1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F1E4AB-90D7-4ADD-AE27-574872948451}"/>
              </a:ext>
            </a:extLst>
          </p:cNvPr>
          <p:cNvSpPr/>
          <p:nvPr/>
        </p:nvSpPr>
        <p:spPr>
          <a:xfrm>
            <a:off x="3389577" y="1430652"/>
            <a:ext cx="649494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①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6B9B25-9A39-4DFE-B4BF-99B144DA22FD}"/>
              </a:ext>
            </a:extLst>
          </p:cNvPr>
          <p:cNvSpPr/>
          <p:nvPr/>
        </p:nvSpPr>
        <p:spPr>
          <a:xfrm>
            <a:off x="4062558" y="1430652"/>
            <a:ext cx="631369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②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963F35-473C-4CF8-B427-EB427D001C94}"/>
              </a:ext>
            </a:extLst>
          </p:cNvPr>
          <p:cNvSpPr/>
          <p:nvPr/>
        </p:nvSpPr>
        <p:spPr>
          <a:xfrm>
            <a:off x="5121710" y="1413732"/>
            <a:ext cx="667620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③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F965A3-29DF-443C-867E-3A87A39D80F7}"/>
              </a:ext>
            </a:extLst>
          </p:cNvPr>
          <p:cNvSpPr/>
          <p:nvPr/>
        </p:nvSpPr>
        <p:spPr>
          <a:xfrm>
            <a:off x="6156447" y="1404582"/>
            <a:ext cx="667620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④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A2A090-37B8-473A-87C2-EB8895FCFDEF}"/>
              </a:ext>
            </a:extLst>
          </p:cNvPr>
          <p:cNvSpPr/>
          <p:nvPr/>
        </p:nvSpPr>
        <p:spPr>
          <a:xfrm>
            <a:off x="7268807" y="1426017"/>
            <a:ext cx="640432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⑤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ABB3D4-4749-4F29-91CA-4C69F0CFB33B}"/>
              </a:ext>
            </a:extLst>
          </p:cNvPr>
          <p:cNvSpPr/>
          <p:nvPr/>
        </p:nvSpPr>
        <p:spPr>
          <a:xfrm>
            <a:off x="7126056" y="2419952"/>
            <a:ext cx="640432" cy="399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⑥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9B75FC-053F-4DF6-B455-5266D1373CB4}"/>
              </a:ext>
            </a:extLst>
          </p:cNvPr>
          <p:cNvSpPr/>
          <p:nvPr/>
        </p:nvSpPr>
        <p:spPr>
          <a:xfrm>
            <a:off x="8256583" y="1415705"/>
            <a:ext cx="631369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⑦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248E54-2F53-499E-9128-65E9246566A2}"/>
              </a:ext>
            </a:extLst>
          </p:cNvPr>
          <p:cNvSpPr/>
          <p:nvPr/>
        </p:nvSpPr>
        <p:spPr>
          <a:xfrm>
            <a:off x="9287735" y="1409919"/>
            <a:ext cx="643452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⑧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0FFAA5-0843-4C3B-9124-8A7FBFE99F15}"/>
              </a:ext>
            </a:extLst>
          </p:cNvPr>
          <p:cNvSpPr/>
          <p:nvPr/>
        </p:nvSpPr>
        <p:spPr>
          <a:xfrm>
            <a:off x="10345644" y="1408395"/>
            <a:ext cx="643452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⑨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2BF641-989A-4B10-9F57-9D48C763FE4B}"/>
              </a:ext>
            </a:extLst>
          </p:cNvPr>
          <p:cNvSpPr/>
          <p:nvPr/>
        </p:nvSpPr>
        <p:spPr>
          <a:xfrm>
            <a:off x="11495204" y="1417118"/>
            <a:ext cx="643452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⑩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000000-0008-0000-0000-00007A010000}"/>
              </a:ext>
            </a:extLst>
          </p:cNvPr>
          <p:cNvCxnSpPr/>
          <p:nvPr/>
        </p:nvCxnSpPr>
        <p:spPr>
          <a:xfrm flipH="1">
            <a:off x="7342002" y="1530737"/>
            <a:ext cx="0" cy="462749"/>
          </a:xfrm>
          <a:prstGeom prst="straightConnector1">
            <a:avLst/>
          </a:prstGeom>
          <a:ln w="28575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0000000-0008-0000-0000-00007B010000}"/>
              </a:ext>
            </a:extLst>
          </p:cNvPr>
          <p:cNvCxnSpPr/>
          <p:nvPr/>
        </p:nvCxnSpPr>
        <p:spPr>
          <a:xfrm flipV="1">
            <a:off x="7450187" y="1510105"/>
            <a:ext cx="0" cy="462315"/>
          </a:xfrm>
          <a:prstGeom prst="straightConnector1">
            <a:avLst/>
          </a:prstGeom>
          <a:ln w="28575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EB99293-BB95-4740-A0CB-C3FA9ECAFBCB}"/>
              </a:ext>
            </a:extLst>
          </p:cNvPr>
          <p:cNvSpPr/>
          <p:nvPr/>
        </p:nvSpPr>
        <p:spPr>
          <a:xfrm>
            <a:off x="7013234" y="2053677"/>
            <a:ext cx="828249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 </a:t>
            </a: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inspection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744161B-6339-474B-B63D-27D607F1ECC9}"/>
              </a:ext>
            </a:extLst>
          </p:cNvPr>
          <p:cNvSpPr/>
          <p:nvPr/>
        </p:nvSpPr>
        <p:spPr>
          <a:xfrm>
            <a:off x="11253958" y="3646735"/>
            <a:ext cx="643452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⑪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0441D4-4DDE-4BFE-BC9D-7DAB7C6CC52E}"/>
              </a:ext>
            </a:extLst>
          </p:cNvPr>
          <p:cNvSpPr/>
          <p:nvPr/>
        </p:nvSpPr>
        <p:spPr>
          <a:xfrm>
            <a:off x="9813173" y="3646335"/>
            <a:ext cx="643452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⑫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14E81A1-4484-4CBF-8EFD-F700D4159039}"/>
              </a:ext>
            </a:extLst>
          </p:cNvPr>
          <p:cNvSpPr/>
          <p:nvPr/>
        </p:nvSpPr>
        <p:spPr>
          <a:xfrm>
            <a:off x="8257854" y="3646735"/>
            <a:ext cx="643452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⑬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63388C8-2AEB-48A9-A04E-D53AA281D81B}"/>
              </a:ext>
            </a:extLst>
          </p:cNvPr>
          <p:cNvSpPr/>
          <p:nvPr/>
        </p:nvSpPr>
        <p:spPr>
          <a:xfrm>
            <a:off x="6797497" y="3647399"/>
            <a:ext cx="643452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⑭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ABCE30B-9623-42DC-BB09-9B11D69E87C3}"/>
              </a:ext>
            </a:extLst>
          </p:cNvPr>
          <p:cNvSpPr/>
          <p:nvPr/>
        </p:nvSpPr>
        <p:spPr>
          <a:xfrm>
            <a:off x="5245111" y="3649568"/>
            <a:ext cx="643452" cy="403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⑮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5A2A67-3E55-4EDA-A173-88B5EC809EAC}"/>
              </a:ext>
            </a:extLst>
          </p:cNvPr>
          <p:cNvSpPr/>
          <p:nvPr/>
        </p:nvSpPr>
        <p:spPr>
          <a:xfrm>
            <a:off x="3765707" y="3638007"/>
            <a:ext cx="643452" cy="403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⑯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6D2E9F4-A8EE-485C-810B-BEA80BAD58C2}"/>
              </a:ext>
            </a:extLst>
          </p:cNvPr>
          <p:cNvSpPr/>
          <p:nvPr/>
        </p:nvSpPr>
        <p:spPr>
          <a:xfrm>
            <a:off x="5803461" y="4841460"/>
            <a:ext cx="1119445" cy="4081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create</a:t>
            </a: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ID pallet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1BE80B0-AFAD-449E-959B-0E5DDF7F8883}"/>
              </a:ext>
            </a:extLst>
          </p:cNvPr>
          <p:cNvSpPr/>
          <p:nvPr/>
        </p:nvSpPr>
        <p:spPr>
          <a:xfrm>
            <a:off x="4348062" y="4841460"/>
            <a:ext cx="1119445" cy="4081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</a:t>
            </a: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warehouse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84104CC-03DB-460E-8839-7B15E49FFD7E}"/>
              </a:ext>
            </a:extLst>
          </p:cNvPr>
          <p:cNvSpPr/>
          <p:nvPr/>
        </p:nvSpPr>
        <p:spPr>
          <a:xfrm>
            <a:off x="7255256" y="4839183"/>
            <a:ext cx="1238251" cy="41223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 ID pallet to receive by PDA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545E91E-5AC6-4B5F-A949-181850A464BC}"/>
              </a:ext>
            </a:extLst>
          </p:cNvPr>
          <p:cNvSpPr/>
          <p:nvPr/>
        </p:nvSpPr>
        <p:spPr>
          <a:xfrm>
            <a:off x="8783086" y="4829188"/>
            <a:ext cx="1291793" cy="41223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Confirm receiving by WMS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F2EA577-3990-409B-B88E-88C82E996211}"/>
              </a:ext>
            </a:extLst>
          </p:cNvPr>
          <p:cNvSpPr/>
          <p:nvPr/>
        </p:nvSpPr>
        <p:spPr>
          <a:xfrm>
            <a:off x="4618422" y="5224410"/>
            <a:ext cx="643452" cy="403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⑰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EA43377-C233-458F-B0BB-8F3D24D21E4D}"/>
              </a:ext>
            </a:extLst>
          </p:cNvPr>
          <p:cNvSpPr/>
          <p:nvPr/>
        </p:nvSpPr>
        <p:spPr>
          <a:xfrm>
            <a:off x="6065909" y="5205166"/>
            <a:ext cx="643452" cy="403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⑱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BFD7402-9E66-4F6C-895C-6D847E81F008}"/>
              </a:ext>
            </a:extLst>
          </p:cNvPr>
          <p:cNvSpPr/>
          <p:nvPr/>
        </p:nvSpPr>
        <p:spPr>
          <a:xfrm>
            <a:off x="7614996" y="5225166"/>
            <a:ext cx="643452" cy="403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⑲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2595F08-D4C0-494E-9291-D0B4F1D5DFEE}"/>
              </a:ext>
            </a:extLst>
          </p:cNvPr>
          <p:cNvSpPr/>
          <p:nvPr/>
        </p:nvSpPr>
        <p:spPr>
          <a:xfrm>
            <a:off x="9107256" y="5216115"/>
            <a:ext cx="643452" cy="403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⑳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AC5E970-A4D5-4B96-9A76-0E87A24493BD}"/>
              </a:ext>
            </a:extLst>
          </p:cNvPr>
          <p:cNvSpPr/>
          <p:nvPr/>
        </p:nvSpPr>
        <p:spPr>
          <a:xfrm>
            <a:off x="1372901" y="949785"/>
            <a:ext cx="10706277" cy="1838136"/>
          </a:xfrm>
          <a:prstGeom prst="roundRect">
            <a:avLst>
              <a:gd name="adj" fmla="val 3755"/>
            </a:avLst>
          </a:prstGeom>
          <a:noFill/>
          <a:ln w="38100" cmpd="thickThin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FFACBD8-5529-4D25-9373-0BC50FFC17E8}"/>
              </a:ext>
            </a:extLst>
          </p:cNvPr>
          <p:cNvSpPr/>
          <p:nvPr/>
        </p:nvSpPr>
        <p:spPr>
          <a:xfrm>
            <a:off x="1372900" y="4407140"/>
            <a:ext cx="10706277" cy="1269232"/>
          </a:xfrm>
          <a:prstGeom prst="roundRect">
            <a:avLst>
              <a:gd name="adj" fmla="val 3755"/>
            </a:avLst>
          </a:prstGeom>
          <a:noFill/>
          <a:ln w="38100" cmpd="thickThin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D09969C-E452-441E-A144-44B63AF9E6D8}"/>
              </a:ext>
            </a:extLst>
          </p:cNvPr>
          <p:cNvSpPr/>
          <p:nvPr/>
        </p:nvSpPr>
        <p:spPr>
          <a:xfrm>
            <a:off x="1372900" y="2961321"/>
            <a:ext cx="10706277" cy="1269232"/>
          </a:xfrm>
          <a:prstGeom prst="roundRect">
            <a:avLst>
              <a:gd name="adj" fmla="val 3755"/>
            </a:avLst>
          </a:prstGeom>
          <a:noFill/>
          <a:ln w="38100" cmpd="thickThin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BB4D43B-E1B9-4AB2-9F23-96603E149830}"/>
              </a:ext>
            </a:extLst>
          </p:cNvPr>
          <p:cNvSpPr/>
          <p:nvPr/>
        </p:nvSpPr>
        <p:spPr>
          <a:xfrm>
            <a:off x="96400" y="949785"/>
            <a:ext cx="1193603" cy="1838136"/>
          </a:xfrm>
          <a:prstGeom prst="roundRect">
            <a:avLst>
              <a:gd name="adj" fmla="val 10992"/>
            </a:avLst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pick up &amp; Return sample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550F24A1-5947-4CA0-9F04-49426F98D302}"/>
              </a:ext>
            </a:extLst>
          </p:cNvPr>
          <p:cNvSpPr/>
          <p:nvPr/>
        </p:nvSpPr>
        <p:spPr>
          <a:xfrm>
            <a:off x="96400" y="2959554"/>
            <a:ext cx="1206197" cy="1269232"/>
          </a:xfrm>
          <a:prstGeom prst="roundRect">
            <a:avLst>
              <a:gd name="adj" fmla="val 10992"/>
            </a:avLst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chop stamp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3C66481-59EA-48B7-A536-AB0DBB019390}"/>
              </a:ext>
            </a:extLst>
          </p:cNvPr>
          <p:cNvSpPr/>
          <p:nvPr/>
        </p:nvSpPr>
        <p:spPr>
          <a:xfrm>
            <a:off x="96400" y="4395696"/>
            <a:ext cx="1193603" cy="1280677"/>
          </a:xfrm>
          <a:prstGeom prst="roundRect">
            <a:avLst>
              <a:gd name="adj" fmla="val 10992"/>
            </a:avLst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FA/SCM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2F0A8FB-10A3-4057-9943-457268F1294A}"/>
              </a:ext>
            </a:extLst>
          </p:cNvPr>
          <p:cNvSpPr/>
          <p:nvPr/>
        </p:nvSpPr>
        <p:spPr>
          <a:xfrm>
            <a:off x="1472269" y="1642466"/>
            <a:ext cx="689462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shortage</a:t>
            </a:r>
            <a:endParaRPr lang="en-US" sz="10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33279F8-EC39-41D0-8B51-09FFDBF4AD7A}"/>
              </a:ext>
            </a:extLst>
          </p:cNvPr>
          <p:cNvCxnSpPr>
            <a:cxnSpLocks/>
          </p:cNvCxnSpPr>
          <p:nvPr/>
        </p:nvCxnSpPr>
        <p:spPr>
          <a:xfrm flipV="1">
            <a:off x="3553981" y="1479484"/>
            <a:ext cx="0" cy="357278"/>
          </a:xfrm>
          <a:prstGeom prst="straightConnector1">
            <a:avLst/>
          </a:prstGeom>
          <a:ln w="28575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0213ABBF-0501-4FF0-9D97-329E049FA990}"/>
              </a:ext>
            </a:extLst>
          </p:cNvPr>
          <p:cNvSpPr/>
          <p:nvPr/>
        </p:nvSpPr>
        <p:spPr>
          <a:xfrm>
            <a:off x="2354722" y="1638759"/>
            <a:ext cx="748691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confirm stock</a:t>
            </a:r>
            <a:endParaRPr lang="en-US" sz="1000" dirty="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40D380D7-4BB8-452C-8CE0-F46F5AADECC2}"/>
              </a:ext>
            </a:extLst>
          </p:cNvPr>
          <p:cNvSpPr/>
          <p:nvPr/>
        </p:nvSpPr>
        <p:spPr>
          <a:xfrm>
            <a:off x="10753615" y="4565221"/>
            <a:ext cx="1122720" cy="400110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Jupiter</a:t>
            </a:r>
          </a:p>
          <a:p>
            <a:pPr algn="ctr"/>
            <a:endParaRPr lang="en-US" sz="1000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E119152-8CE2-448C-AA50-BD6CDCC090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Details current procedure from PCS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FA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OQC  SCM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7" name="AutoShape 6">
            <a:extLst>
              <a:ext uri="{FF2B5EF4-FFF2-40B4-BE49-F238E27FC236}">
                <a16:creationId xmlns:a16="http://schemas.microsoft.com/office/drawing/2014/main" id="{6C8707F7-9592-44F6-BD1C-ED9CC25C7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01" y="5800428"/>
            <a:ext cx="9833794" cy="971755"/>
          </a:xfrm>
          <a:prstGeom prst="roundRect">
            <a:avLst>
              <a:gd name="adj" fmla="val 11546"/>
            </a:avLst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Current situation</a:t>
            </a: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Pickup &amp; Return sample                    Manual Job at process: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① ~ ⑦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Chop stamp: Loss time to find pallet </a:t>
            </a: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 Manual Job at process: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⑪</a:t>
            </a:r>
            <a:r>
              <a:rPr lang="en-US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~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⑯</a:t>
            </a:r>
            <a:endParaRPr lang="en-US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5678BD42-8E96-488A-82D4-D8998243E0AD}"/>
              </a:ext>
            </a:extLst>
          </p:cNvPr>
          <p:cNvSpPr/>
          <p:nvPr/>
        </p:nvSpPr>
        <p:spPr>
          <a:xfrm>
            <a:off x="10023917" y="5917733"/>
            <a:ext cx="433137" cy="73714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utoShape 6">
            <a:extLst>
              <a:ext uri="{FF2B5EF4-FFF2-40B4-BE49-F238E27FC236}">
                <a16:creationId xmlns:a16="http://schemas.microsoft.com/office/drawing/2014/main" id="{A9ABAA3E-5F63-41B3-947D-AB0037F87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775" y="5800428"/>
            <a:ext cx="1528401" cy="971755"/>
          </a:xfrm>
          <a:prstGeom prst="roundRect">
            <a:avLst>
              <a:gd name="adj" fmla="val 11546"/>
            </a:avLst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algn="ctr"/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Need to improve</a:t>
            </a:r>
            <a:endParaRPr lang="en-US" dirty="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251BC8-0967-4FF9-A7B3-9C0ADC9B1E7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F0A50842-A751-40FA-B871-33E750CE5862}"/>
              </a:ext>
            </a:extLst>
          </p:cNvPr>
          <p:cNvSpPr/>
          <p:nvPr/>
        </p:nvSpPr>
        <p:spPr>
          <a:xfrm>
            <a:off x="10761080" y="5088122"/>
            <a:ext cx="1122720" cy="400110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Shipment</a:t>
            </a:r>
          </a:p>
          <a:p>
            <a:pPr algn="ctr"/>
            <a:endParaRPr lang="en-US" sz="1000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9F7C8E-B1E8-4522-979E-17FA3CB3C7D2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0331268" y="4765276"/>
            <a:ext cx="422347" cy="255695"/>
          </a:xfrm>
          <a:prstGeom prst="straightConnector1">
            <a:avLst/>
          </a:prstGeom>
          <a:ln w="28575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F74FBBA-C488-4DDB-8990-FD0E79502785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10323803" y="5020971"/>
            <a:ext cx="437277" cy="267206"/>
          </a:xfrm>
          <a:prstGeom prst="straightConnector1">
            <a:avLst/>
          </a:prstGeom>
          <a:ln w="28575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EEE5907D-E005-4912-9698-B5D69F483A9E}"/>
              </a:ext>
            </a:extLst>
          </p:cNvPr>
          <p:cNvSpPr/>
          <p:nvPr/>
        </p:nvSpPr>
        <p:spPr>
          <a:xfrm>
            <a:off x="10993249" y="4780991"/>
            <a:ext cx="643452" cy="162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(21)</a:t>
            </a:r>
            <a:endParaRPr lang="en-US" sz="9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07343F-EA58-48AB-B3DF-4EFB19C8FC6B}"/>
              </a:ext>
            </a:extLst>
          </p:cNvPr>
          <p:cNvSpPr/>
          <p:nvPr/>
        </p:nvSpPr>
        <p:spPr>
          <a:xfrm>
            <a:off x="11005833" y="5296250"/>
            <a:ext cx="643452" cy="162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(22)</a:t>
            </a:r>
            <a:endParaRPr lang="en-US" sz="9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1283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④ Weight check 1</a:t>
            </a:r>
            <a:r>
              <a:rPr lang="en-US" sz="2000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 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384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83847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84ED8631-7E9B-4801-AD81-172471682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150pcs*5sec*2 BD/BU=24mins/day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B7D366FE-625E-4AF7-883C-5EADBB281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24 mins/day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B23FE9-2165-4783-9DF7-B7C529CD0AC6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Weight check offline at OQC to confirm accessory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2185B1A4-0D83-4A2D-9B03-3ED0A8AA9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70C2228E-8155-4490-A6EA-5F70510C7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D971AB-4271-48D6-9CC1-963B248B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75" y="2200305"/>
            <a:ext cx="3557372" cy="2646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071D74-6D1E-49AE-B9EE-0EF8CBC26E43}"/>
              </a:ext>
            </a:extLst>
          </p:cNvPr>
          <p:cNvSpPr/>
          <p:nvPr/>
        </p:nvSpPr>
        <p:spPr>
          <a:xfrm>
            <a:off x="96218" y="1380581"/>
            <a:ext cx="5844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Weight check 1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(Control offline):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05E748-B1C8-44D3-9169-770534C454A4}"/>
              </a:ext>
            </a:extLst>
          </p:cNvPr>
          <p:cNvSpPr/>
          <p:nvPr/>
        </p:nvSpPr>
        <p:spPr>
          <a:xfrm>
            <a:off x="6012936" y="1410683"/>
            <a:ext cx="60614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System link weight check system to weight of inner box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B3D313-7427-427B-9DBF-3BE69C7D631A}"/>
              </a:ext>
            </a:extLst>
          </p:cNvPr>
          <p:cNvGrpSpPr/>
          <p:nvPr/>
        </p:nvGrpSpPr>
        <p:grpSpPr>
          <a:xfrm>
            <a:off x="7338014" y="2771189"/>
            <a:ext cx="3177586" cy="2075973"/>
            <a:chOff x="7266700" y="1963644"/>
            <a:chExt cx="3557372" cy="264685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6B98B3-AB53-490C-9106-BEBAA851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6700" y="1963644"/>
              <a:ext cx="3557372" cy="2646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" name="Multiplication Sign 1">
              <a:extLst>
                <a:ext uri="{FF2B5EF4-FFF2-40B4-BE49-F238E27FC236}">
                  <a16:creationId xmlns:a16="http://schemas.microsoft.com/office/drawing/2014/main" id="{EBB2E9E8-2B56-4AF7-9AD8-7D8D9CE29421}"/>
                </a:ext>
              </a:extLst>
            </p:cNvPr>
            <p:cNvSpPr/>
            <p:nvPr/>
          </p:nvSpPr>
          <p:spPr>
            <a:xfrm>
              <a:off x="7872995" y="2531444"/>
              <a:ext cx="2213811" cy="162667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77010EF-ED43-4779-93BE-101EBD7D5CA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44F0D-8383-E426-80FA-434E1028516D}"/>
              </a:ext>
            </a:extLst>
          </p:cNvPr>
          <p:cNvSpPr/>
          <p:nvPr/>
        </p:nvSpPr>
        <p:spPr>
          <a:xfrm>
            <a:off x="6092326" y="1842598"/>
            <a:ext cx="5967626" cy="715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FA already applied weight check system: No need add this point  Eliminate weight check 1</a:t>
            </a:r>
            <a:r>
              <a:rPr lang="en-US" sz="1400" baseline="30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st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at OQC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FC37EE-7FFE-4419-96AB-221D725B71EC}"/>
              </a:ext>
            </a:extLst>
          </p:cNvPr>
          <p:cNvSpPr/>
          <p:nvPr/>
        </p:nvSpPr>
        <p:spPr>
          <a:xfrm>
            <a:off x="96218" y="1709466"/>
            <a:ext cx="5844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before un-packing </a:t>
            </a:r>
          </a:p>
        </p:txBody>
      </p:sp>
    </p:spTree>
    <p:extLst>
      <p:ext uri="{BB962C8B-B14F-4D97-AF65-F5344CB8AC3E}">
        <p14:creationId xmlns:p14="http://schemas.microsoft.com/office/powerpoint/2010/main" val="24523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⑤ OQC Normal inspection 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3138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553138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7D320D-9134-4232-8D13-9B387FF017C8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normal inspection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CDD88119-787B-4DF4-8E6F-59C504F83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DE90083D-3FB3-47E8-ABE5-03C030BC1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0E303E-F675-4ABD-B69A-0E40E8816725}"/>
              </a:ext>
            </a:extLst>
          </p:cNvPr>
          <p:cNvSpPr/>
          <p:nvPr/>
        </p:nvSpPr>
        <p:spPr>
          <a:xfrm>
            <a:off x="6082126" y="1910690"/>
            <a:ext cx="5970219" cy="3943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OQC scan barcode serial No of product  Auto link with OQC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checksheet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  <a:sym typeface="Wingdings" panose="05000000000000000000" pitchFamily="2" charset="2"/>
            </a:endParaRP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After OQC finish inspection  System indicate result of each serial No (In case NG will be indicated NG situation and reason NG)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auto confirm matching sample Q’ty with database to indicate changing situation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+ System alarm if inspect duplicated serial No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+ Save history of sample check  Can Traceability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Incase FA happen quality issue  Alarm on system (Prevent OQC judgment OK when FA happen NG)  How to return product of this lot?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8C81AA-6CC5-4E5D-8DC4-346FEBBE8211}"/>
              </a:ext>
            </a:extLst>
          </p:cNvPr>
          <p:cNvSpPr/>
          <p:nvPr/>
        </p:nvSpPr>
        <p:spPr>
          <a:xfrm>
            <a:off x="6092128" y="1570382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0F26CD-D4B3-48B7-8DDE-60BF7C354C9F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2973805" y="2768540"/>
            <a:ext cx="0" cy="20778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366FE80-E3E8-42E1-B10B-FAF28F8F599D}"/>
              </a:ext>
            </a:extLst>
          </p:cNvPr>
          <p:cNvSpPr/>
          <p:nvPr/>
        </p:nvSpPr>
        <p:spPr>
          <a:xfrm>
            <a:off x="1270133" y="3121922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Appearance check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8D34F6-ED52-4FD0-A6B4-811FB891CAE1}"/>
              </a:ext>
            </a:extLst>
          </p:cNvPr>
          <p:cNvSpPr/>
          <p:nvPr/>
        </p:nvSpPr>
        <p:spPr>
          <a:xfrm>
            <a:off x="1270133" y="3998524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Function check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7CB08-21E0-4E16-BC62-EDB33B6D6F31}"/>
              </a:ext>
            </a:extLst>
          </p:cNvPr>
          <p:cNvSpPr/>
          <p:nvPr/>
        </p:nvSpPr>
        <p:spPr>
          <a:xfrm>
            <a:off x="1270133" y="2110650"/>
            <a:ext cx="3407344" cy="657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the number of samples to be taken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BC1D2F-D3E6-45F2-9667-CA019D878C0E}"/>
              </a:ext>
            </a:extLst>
          </p:cNvPr>
          <p:cNvSpPr/>
          <p:nvPr/>
        </p:nvSpPr>
        <p:spPr>
          <a:xfrm>
            <a:off x="1270133" y="4846362"/>
            <a:ext cx="3407344" cy="713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Manual confirm sample Q’ty enough or not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4A8D83-B675-4FA0-9D1E-52331790178C}"/>
              </a:ext>
            </a:extLst>
          </p:cNvPr>
          <p:cNvSpPr/>
          <p:nvPr/>
        </p:nvSpPr>
        <p:spPr>
          <a:xfrm>
            <a:off x="290072" y="1607834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E15BBD-490E-4964-86E7-E96E9F6CEF57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62677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⑥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Reliability inspection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BBB6A-2861-4106-A4A2-A04926F41734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Reliability inspection: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BC479E88-6A66-40DF-8E5C-F631DBA5A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BCC3EFD2-8186-4245-A0E5-C4DA11111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D78C67-F52B-4853-AC76-1481F2A025BA}"/>
              </a:ext>
            </a:extLst>
          </p:cNvPr>
          <p:cNvSpPr/>
          <p:nvPr/>
        </p:nvSpPr>
        <p:spPr>
          <a:xfrm>
            <a:off x="6022193" y="1830941"/>
            <a:ext cx="6052223" cy="4266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Database about grouping series model need to check Characteristic, Reliability (Monthly)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auto select model and remind to inspect: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+ Limit Q’ty of model to be suitable with OQC lead time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(Ex: OQC can check maximum 2pcs characteristic)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+ System default: After Reliability test  Normal inspection.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In case sample not yet checked normal  Will be alarm and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cannot judgment lot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+ In case happen Quality issue will be displayed NG situation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and after rework/repair  Change situation (Have history: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Main cause, action)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+ If model only produced 1 time in a month  Need to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indicate in inspection plan to remind OQC pick up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5A5D6B-5F18-45AB-9049-AA400F88E9BD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2935705" y="2942097"/>
            <a:ext cx="0" cy="2871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D85DE03-6A2A-4657-BD7A-28AE307FE358}"/>
              </a:ext>
            </a:extLst>
          </p:cNvPr>
          <p:cNvSpPr/>
          <p:nvPr/>
        </p:nvSpPr>
        <p:spPr>
          <a:xfrm>
            <a:off x="1232033" y="3266717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Basic function check: Power ON check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8CBF4-BB78-4299-BDDD-5E76870B6635}"/>
              </a:ext>
            </a:extLst>
          </p:cNvPr>
          <p:cNvSpPr/>
          <p:nvPr/>
        </p:nvSpPr>
        <p:spPr>
          <a:xfrm>
            <a:off x="1232033" y="4143319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Inspect: Characteristic, Specification, Reliability</a:t>
            </a:r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CAD0C3-CE5F-47AC-86B8-58E644F97B85}"/>
              </a:ext>
            </a:extLst>
          </p:cNvPr>
          <p:cNvSpPr/>
          <p:nvPr/>
        </p:nvSpPr>
        <p:spPr>
          <a:xfrm>
            <a:off x="1232033" y="2014145"/>
            <a:ext cx="3407344" cy="9279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checking plan of characteristic, specification, reliability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C6051C-7C6A-467C-896C-C0C9B3EF961D}"/>
              </a:ext>
            </a:extLst>
          </p:cNvPr>
          <p:cNvSpPr/>
          <p:nvPr/>
        </p:nvSpPr>
        <p:spPr>
          <a:xfrm>
            <a:off x="1232033" y="4991157"/>
            <a:ext cx="3407344" cy="462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Full function check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73D85A-2B74-414B-A5C1-14D76C8CBF24}"/>
              </a:ext>
            </a:extLst>
          </p:cNvPr>
          <p:cNvSpPr/>
          <p:nvPr/>
        </p:nvSpPr>
        <p:spPr>
          <a:xfrm>
            <a:off x="6022193" y="1544133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35FA44-7CAF-487E-A080-4ACA4EBF336F}"/>
              </a:ext>
            </a:extLst>
          </p:cNvPr>
          <p:cNvSpPr/>
          <p:nvPr/>
        </p:nvSpPr>
        <p:spPr>
          <a:xfrm>
            <a:off x="1232033" y="5813595"/>
            <a:ext cx="3407344" cy="691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result in OQC control sheet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D79BA7-5647-449B-B4E3-7967EE66CB58}"/>
              </a:ext>
            </a:extLst>
          </p:cNvPr>
          <p:cNvSpPr/>
          <p:nvPr/>
        </p:nvSpPr>
        <p:spPr>
          <a:xfrm>
            <a:off x="197773" y="1521368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5DFE0D-EEDA-4C70-A4A2-37F4B5F7ABED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53828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87568" y="1469387"/>
            <a:ext cx="591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S/N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8B2A-5BD1-4D83-BB6C-EF71DEEB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8" y="2209082"/>
            <a:ext cx="5260178" cy="25199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⑦ </a:t>
            </a:r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serial No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64105-15D9-4CEE-AF21-E4AA91C673AF}"/>
              </a:ext>
            </a:extLst>
          </p:cNvPr>
          <p:cNvSpPr/>
          <p:nvPr/>
        </p:nvSpPr>
        <p:spPr>
          <a:xfrm>
            <a:off x="6092326" y="2036337"/>
            <a:ext cx="5982089" cy="2650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master list product ingredients: Monitor, camera, wireless, charger…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can auto indicate ingredients must read barcode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This process is re-packing: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+ How to indicate set by set inspection result ?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  NG or OK ? Any problem happen? What is next action ?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+ How this result link to total Judgment 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DEAEE7-49C1-4483-BD7C-0EF4DE210A45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ingredients of product for ensure matching Serial No</a:t>
            </a: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AA359B08-0DEC-4D5B-8D7E-F53850765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B65EE400-C531-44A3-9231-2D75A4CBD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D24F59-4505-434A-9320-B91098C45342}"/>
              </a:ext>
            </a:extLst>
          </p:cNvPr>
          <p:cNvSpPr/>
          <p:nvPr/>
        </p:nvSpPr>
        <p:spPr>
          <a:xfrm>
            <a:off x="5978335" y="1466116"/>
            <a:ext cx="598208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S/N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6FEF3D-1CC0-412B-A49B-C867E4551C6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85592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⑧ Weight check 2</a:t>
            </a:r>
            <a:r>
              <a:rPr lang="en-US" sz="2000" b="1" baseline="30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time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4461FE-2788-4B77-9908-0D8C37AB518B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procedure from PCS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FA  SCM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CA427D30-6822-4567-9E80-D34BB6847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4AA8205C-6F68-42A3-97A4-ACA29F869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6A369-8467-4360-88AB-31893AE1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30" y="2890708"/>
            <a:ext cx="3502127" cy="25101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3715766-BCA5-4E1A-A3F2-4F367D7BAB2F}"/>
              </a:ext>
            </a:extLst>
          </p:cNvPr>
          <p:cNvSpPr/>
          <p:nvPr/>
        </p:nvSpPr>
        <p:spPr>
          <a:xfrm>
            <a:off x="173279" y="1521452"/>
            <a:ext cx="5844286" cy="1016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after packing, compare weight check 1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&amp; 2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for judgment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D4F198-6355-4998-BAFE-8BA46FB9BDAD}"/>
              </a:ext>
            </a:extLst>
          </p:cNvPr>
          <p:cNvSpPr/>
          <p:nvPr/>
        </p:nvSpPr>
        <p:spPr>
          <a:xfrm>
            <a:off x="6012936" y="1549400"/>
            <a:ext cx="6052222" cy="69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 Auto link with weight check system of FA to compare weight of inner box and Judgment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DFF7AB-F6E3-4959-A2A4-946DD4769D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6435" y="2890708"/>
            <a:ext cx="2262868" cy="16219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FC4BF3-0DE2-465B-A99E-FE371F079C20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FAE8AD-3201-42C3-B2C0-15F0E4F09223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8BFD37-987D-4BF1-BB02-54706312EEEF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BCBEE0-2B41-47EB-B083-51F99DDC924A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B05140-3621-42D4-B0C0-741794D12ED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DBC6AA-67A1-E02A-1431-FBE0305DDE18}"/>
              </a:ext>
            </a:extLst>
          </p:cNvPr>
          <p:cNvSpPr/>
          <p:nvPr/>
        </p:nvSpPr>
        <p:spPr>
          <a:xfrm>
            <a:off x="6022193" y="4755624"/>
            <a:ext cx="57396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How can detect if FA weight check system have trouble ?</a:t>
            </a:r>
          </a:p>
        </p:txBody>
      </p:sp>
    </p:spTree>
    <p:extLst>
      <p:ext uri="{BB962C8B-B14F-4D97-AF65-F5344CB8AC3E}">
        <p14:creationId xmlns:p14="http://schemas.microsoft.com/office/powerpoint/2010/main" val="864333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⑨ Reading barcode Inner/Outer 2</a:t>
            </a:r>
            <a:r>
              <a:rPr lang="en-US" sz="2000" b="1" baseline="30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time  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matching Outer box with inner box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978E0-54A7-47EE-9C6A-0F9CB451EC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011" y="2927042"/>
            <a:ext cx="5065213" cy="27856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C5DEFC-E5AF-4836-9978-F28E02CA9D51}"/>
              </a:ext>
            </a:extLst>
          </p:cNvPr>
          <p:cNvSpPr/>
          <p:nvPr/>
        </p:nvSpPr>
        <p:spPr>
          <a:xfrm>
            <a:off x="6041756" y="1822198"/>
            <a:ext cx="5562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ID outer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Auto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weight check to compare Outer box &amp; inner box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D1AABC-80AA-4AA6-9D99-3A9B2A13E7A4}"/>
              </a:ext>
            </a:extLst>
          </p:cNvPr>
          <p:cNvSpPr/>
          <p:nvPr/>
        </p:nvSpPr>
        <p:spPr>
          <a:xfrm>
            <a:off x="172070" y="1420573"/>
            <a:ext cx="5844286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Outer &amp; Inner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Ensure correct Outer box &amp; Inner box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5BFA68-904B-4617-AB2D-4E98E1642732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link with FA weight check system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57F545-8F53-4D32-B1B5-E06827F648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800" y="2927042"/>
            <a:ext cx="2261273" cy="15941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57B507-8DCA-4EFE-BEE4-B46EF1ECE184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2A155C-1A52-4DE5-A1AA-385C9055F7BB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A45241-6D77-4662-A053-3B35F147C7C2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30467C-E7FD-4BBE-B9BB-D5F2CCB96C82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77FF1FE-8D07-474C-8C0C-E6BE1F5932EF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607261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⑯ Output check sheet inspection &amp; Report  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64CBE87-5390-4658-A616-63CEB6748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48E56EB8-6861-45FD-BF27-DE1676E6A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10 mins/day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Record OQC inspection check sheet and report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08FCF6-6E77-4091-9D57-B104143EC3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113" y="2238446"/>
            <a:ext cx="2314064" cy="1421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C76405-F429-4063-8F64-A577363830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40" y="4223303"/>
            <a:ext cx="4203645" cy="13348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7F5629-3C4E-4733-9298-908A2C86D433}"/>
              </a:ext>
            </a:extLst>
          </p:cNvPr>
          <p:cNvSpPr/>
          <p:nvPr/>
        </p:nvSpPr>
        <p:spPr>
          <a:xfrm>
            <a:off x="6016356" y="1845772"/>
            <a:ext cx="5671147" cy="2650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auto output: Production Q’ty, Serial range, FA line, Production date, OQC sample serial No, Inspection date, Sample Q’ty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When reading barcode to start inspection : System link and open OQC check sheet. Then OQC check 1pc complete and indicate OK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Link to system for inspection result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Auto output inspection check sheet (Pdf) follow inspection date, lot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9F4817-2486-4AC5-B69B-91F151B31C44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output OQC inspection 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B670CC-2D5F-44FE-A141-9D51E7584696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B3B35-C351-489C-B558-ECB6DF45C643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making OQC inspection check sheet: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148A40-3900-4941-B4B9-E0614036B5A3}"/>
              </a:ext>
            </a:extLst>
          </p:cNvPr>
          <p:cNvSpPr/>
          <p:nvPr/>
        </p:nvSpPr>
        <p:spPr>
          <a:xfrm>
            <a:off x="138773" y="3793716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input summary OQC inspection result: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A5F6B1-4A48-4092-8656-F0AC5197423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536794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⑪~⑮ </a:t>
            </a:r>
            <a:r>
              <a:rPr lang="en-US" sz="20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chop stamp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chop stamp procedure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FE006BB3-EFBE-4958-8CC7-BD58C507E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F9425EEF-B41F-4437-A523-8AEDB5FA3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B7FD01FF-7EBD-477D-9CF8-65AF79764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DP/</a:t>
            </a:r>
            <a:r>
              <a:rPr lang="en-US" sz="1600" dirty="0" err="1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Dect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: 480 mins/day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MW/TV/PJ/SB/PAPVN: 480mins/day 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020F035A-FFAE-45F1-B2E9-CB169321B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960 mins/day ~ 2pax 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5629547B-60FF-4156-BECC-857B80106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E219D5AA-3467-4369-B82F-B5430E4D2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6BACE0-EC18-40AE-B660-F040062E5D78}"/>
              </a:ext>
            </a:extLst>
          </p:cNvPr>
          <p:cNvSpPr/>
          <p:nvPr/>
        </p:nvSpPr>
        <p:spPr>
          <a:xfrm>
            <a:off x="6016356" y="1845772"/>
            <a:ext cx="6052223" cy="2327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Judgment lot on system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All sections can understand lot situation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Eliminate physical chop stamp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How system link with ID pallet station or how to prevent production move to SCM without OQC approval: Using PDA to confirm Pallet situation, if OK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can transfer pallet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352223-16A2-4BC1-A78F-A0248ABE37B1}"/>
              </a:ext>
            </a:extLst>
          </p:cNvPr>
          <p:cNvSpPr/>
          <p:nvPr/>
        </p:nvSpPr>
        <p:spPr>
          <a:xfrm>
            <a:off x="6049654" y="1520242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indicate judgment lot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09E66B-DCB7-42EE-8DA1-588CA48DCB2D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FD11CB-1A32-460C-B01B-F3934118EBB7}"/>
              </a:ext>
            </a:extLst>
          </p:cNvPr>
          <p:cNvSpPr/>
          <p:nvPr/>
        </p:nvSpPr>
        <p:spPr>
          <a:xfrm>
            <a:off x="225342" y="1722201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Finding pallet to confirm correct model, Q’ty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E5C1A8-0F32-483D-8D53-13DD8378168D}"/>
              </a:ext>
            </a:extLst>
          </p:cNvPr>
          <p:cNvGrpSpPr/>
          <p:nvPr/>
        </p:nvGrpSpPr>
        <p:grpSpPr>
          <a:xfrm>
            <a:off x="171800" y="2122090"/>
            <a:ext cx="5699288" cy="2264455"/>
            <a:chOff x="171800" y="2199726"/>
            <a:chExt cx="5699288" cy="245208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46CCF3E-CF39-4BE2-819A-37E0DDC148B4}"/>
                </a:ext>
              </a:extLst>
            </p:cNvPr>
            <p:cNvCxnSpPr>
              <a:cxnSpLocks/>
              <a:stCxn id="28" idx="3"/>
              <a:endCxn id="26" idx="1"/>
            </p:cNvCxnSpPr>
            <p:nvPr/>
          </p:nvCxnSpPr>
          <p:spPr>
            <a:xfrm>
              <a:off x="1956983" y="2432845"/>
              <a:ext cx="2420567" cy="104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9CECB6E-04F9-4C8D-8191-2749C523A267}"/>
                </a:ext>
              </a:extLst>
            </p:cNvPr>
            <p:cNvSpPr/>
            <p:nvPr/>
          </p:nvSpPr>
          <p:spPr>
            <a:xfrm>
              <a:off x="171800" y="2765404"/>
              <a:ext cx="1785183" cy="43233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Read ID Pallet &amp; S/N carton box by excel file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0AC68F6-5792-457A-B6EA-384C89E59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800" y="3312637"/>
              <a:ext cx="1785183" cy="1339171"/>
            </a:xfrm>
            <a:prstGeom prst="rect">
              <a:avLst/>
            </a:prstGeom>
          </p:spPr>
        </p:pic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AFCF41E-657E-4478-B1CF-557679F1D3B7}"/>
                </a:ext>
              </a:extLst>
            </p:cNvPr>
            <p:cNvSpPr/>
            <p:nvPr/>
          </p:nvSpPr>
          <p:spPr>
            <a:xfrm>
              <a:off x="171800" y="2199729"/>
              <a:ext cx="1785183" cy="46623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 find Pallet ID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7AA0E15-A5E8-42A3-BC09-06013989D9BD}"/>
                </a:ext>
              </a:extLst>
            </p:cNvPr>
            <p:cNvSpPr/>
            <p:nvPr/>
          </p:nvSpPr>
          <p:spPr>
            <a:xfrm>
              <a:off x="2157283" y="2199726"/>
              <a:ext cx="2023967" cy="46623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Matching ID Pallet and Outer Carton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54BE387-C2B3-4CCD-BB89-ED4AAB5B81D7}"/>
                </a:ext>
              </a:extLst>
            </p:cNvPr>
            <p:cNvSpPr/>
            <p:nvPr/>
          </p:nvSpPr>
          <p:spPr>
            <a:xfrm>
              <a:off x="2157285" y="2765404"/>
              <a:ext cx="2023966" cy="43233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Find all same model, production date, line, shift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8A258B5-2F69-48D0-A08D-117302FA9D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81" b="17782"/>
            <a:stretch/>
          </p:blipFill>
          <p:spPr>
            <a:xfrm>
              <a:off x="2157283" y="3340290"/>
              <a:ext cx="2023967" cy="1311517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C28633-47CE-47FE-B6F1-9586672A2EA1}"/>
                </a:ext>
              </a:extLst>
            </p:cNvPr>
            <p:cNvSpPr/>
            <p:nvPr/>
          </p:nvSpPr>
          <p:spPr>
            <a:xfrm>
              <a:off x="4377550" y="2220564"/>
              <a:ext cx="1493538" cy="44539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 chop stamp all ID Pallet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A137EC7-AA72-40A1-882B-D5D36875D86C}"/>
                </a:ext>
              </a:extLst>
            </p:cNvPr>
            <p:cNvGrpSpPr/>
            <p:nvPr/>
          </p:nvGrpSpPr>
          <p:grpSpPr>
            <a:xfrm>
              <a:off x="4534637" y="3351499"/>
              <a:ext cx="1259771" cy="1261807"/>
              <a:chOff x="10464754" y="5117851"/>
              <a:chExt cx="481303" cy="486024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CD6AE6B-E02D-4FAB-8C8D-22C4DB93B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64754" y="5117851"/>
                <a:ext cx="481303" cy="486024"/>
              </a:xfrm>
              <a:prstGeom prst="ellipse">
                <a:avLst/>
              </a:prstGeom>
              <a:noFill/>
              <a:ln w="28575">
                <a:solidFill>
                  <a:srgbClr xmlns:mc="http://schemas.openxmlformats.org/markup-compatibility/2006" xmlns:a14="http://schemas.microsoft.com/office/drawing/2010/main" val="0000FF" mc:Ignorable="a14" a14:legacySpreadsheetColorIndex="1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a14" a14:legacySpreadsheetColorIndex="65"/>
                    </a:solidFill>
                  </a14:hiddenFill>
                </a:ext>
              </a:extLst>
            </p:spPr>
            <p:txBody>
              <a:bodyPr wrap="square" lIns="45720" tIns="36576" rIns="45720" bIns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/>
                </a:pPr>
                <a:endParaRPr kumimoji="0" lang="en-GB" sz="8000" b="1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/>
                </a:pPr>
                <a:endParaRPr kumimoji="0" lang="en-GB" sz="8000" b="1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/>
                </a:pPr>
                <a:endParaRPr kumimoji="0" lang="en-GB" sz="8000" b="1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/>
                </a:pPr>
                <a:endParaRPr kumimoji="0" lang="en-GB" b="1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/>
                </a:pPr>
                <a:endPara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32" name="Text Box 114">
                <a:extLst>
                  <a:ext uri="{FF2B5EF4-FFF2-40B4-BE49-F238E27FC236}">
                    <a16:creationId xmlns:a16="http://schemas.microsoft.com/office/drawing/2014/main" id="{FB5208F2-9F99-4A3C-9BB1-F8BBB6A8DB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49064" y="5455649"/>
                <a:ext cx="309396" cy="104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a14" a14:legacySpreadsheetColorIndex="65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xmlns:mc="http://schemas.openxmlformats.org/markup-compatibility/2006" val="000000" mc:Ignorable="a14" a14:legacySpreadsheetColorIndex="64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27432" tIns="22860" rIns="27432" bIns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/>
                </a:pPr>
                <a:r>
                  <a:rPr kumimoji="0" lang="en-GB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OQC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3" name="Line 115">
                <a:extLst>
                  <a:ext uri="{FF2B5EF4-FFF2-40B4-BE49-F238E27FC236}">
                    <a16:creationId xmlns:a16="http://schemas.microsoft.com/office/drawing/2014/main" id="{D7110113-D65E-4881-9705-DA1F128D23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80666" y="5291129"/>
                <a:ext cx="453459" cy="0"/>
              </a:xfrm>
              <a:prstGeom prst="line">
                <a:avLst/>
              </a:prstGeom>
              <a:noFill/>
              <a:ln w="28575">
                <a:solidFill>
                  <a:srgbClr xmlns:mc="http://schemas.openxmlformats.org/markup-compatibility/2006" xmlns:a14="http://schemas.microsoft.com/office/drawing/2010/main" val="0000FF" mc:Ignorable="a14" a14:legacySpreadsheetColorIndex="1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34" name="Line 116">
                <a:extLst>
                  <a:ext uri="{FF2B5EF4-FFF2-40B4-BE49-F238E27FC236}">
                    <a16:creationId xmlns:a16="http://schemas.microsoft.com/office/drawing/2014/main" id="{8CC8C078-3629-4111-93F7-D728F27C5E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80666" y="5434823"/>
                <a:ext cx="453459" cy="0"/>
              </a:xfrm>
              <a:prstGeom prst="line">
                <a:avLst/>
              </a:prstGeom>
              <a:noFill/>
              <a:ln w="28575">
                <a:solidFill>
                  <a:srgbClr xmlns:mc="http://schemas.openxmlformats.org/markup-compatibility/2006" xmlns:a14="http://schemas.microsoft.com/office/drawing/2010/main" val="0000FF" mc:Ignorable="a14" a14:legacySpreadsheetColorIndex="1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35" name="Text Box 117">
                <a:extLst>
                  <a:ext uri="{FF2B5EF4-FFF2-40B4-BE49-F238E27FC236}">
                    <a16:creationId xmlns:a16="http://schemas.microsoft.com/office/drawing/2014/main" id="{1A726F77-CB0A-4437-B92D-C26B8BBE44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65058" y="5144076"/>
                <a:ext cx="469067" cy="153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a14" a14:legacySpreadsheetColorIndex="65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xmlns:mc="http://schemas.openxmlformats.org/markup-compatibility/2006" val="000000" mc:Ignorable="a14" a14:legacySpreadsheetColorIndex="64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45720" tIns="36576" rIns="45720" bIns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/>
                </a:pPr>
                <a:r>
                  <a:rPr kumimoji="0" lang="en-GB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 OK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 Box 119">
                <a:extLst>
                  <a:ext uri="{FF2B5EF4-FFF2-40B4-BE49-F238E27FC236}">
                    <a16:creationId xmlns:a16="http://schemas.microsoft.com/office/drawing/2014/main" id="{79CD3085-A453-42E2-BF57-1C843DF118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92418" y="5313771"/>
                <a:ext cx="425710" cy="913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36576" tIns="27432" rIns="36576" bIns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/>
                </a:pP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Meiryo UI" panose="020B0604030504040204" pitchFamily="34" charset="-128"/>
                    <a:ea typeface="Meiryo UI" panose="020B0604030504040204" pitchFamily="34" charset="-128"/>
                    <a:cs typeface="Arial"/>
                  </a:rPr>
                  <a:t>  DD-MM-YY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506F6C8-08E4-432E-81C7-A2CE493802CC}"/>
                </a:ext>
              </a:extLst>
            </p:cNvPr>
            <p:cNvSpPr/>
            <p:nvPr/>
          </p:nvSpPr>
          <p:spPr>
            <a:xfrm>
              <a:off x="4377550" y="2761692"/>
              <a:ext cx="1486759" cy="43604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Chop stamp on Pallet sheet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26129BBD-ECD7-456B-9104-00D448CBABC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9C7231C-39BC-4336-BE6A-7CC6D1640114}"/>
              </a:ext>
            </a:extLst>
          </p:cNvPr>
          <p:cNvSpPr/>
          <p:nvPr/>
        </p:nvSpPr>
        <p:spPr>
          <a:xfrm>
            <a:off x="117584" y="4450532"/>
            <a:ext cx="5938589" cy="135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en-US" sz="1400" baseline="30000" dirty="0">
                <a:latin typeface="Meiryo" panose="020B0604030504040204" pitchFamily="34" charset="-128"/>
                <a:ea typeface="Meiryo" panose="020B0604030504040204" pitchFamily="34" charset="-128"/>
              </a:rPr>
              <a:t>nd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Floor: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Đối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với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các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pallet OQC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đóng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dấu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thì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FA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sẽ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kéo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ra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và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để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ở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khu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vực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gần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thang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máy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nếu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OK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cả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lô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thì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mới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cho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vào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thang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máy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lang="en-US" sz="1400" baseline="30000" dirty="0">
                <a:latin typeface="Meiryo" panose="020B0604030504040204" pitchFamily="34" charset="-128"/>
                <a:ea typeface="Meiryo" panose="020B0604030504040204" pitchFamily="34" charset="-128"/>
              </a:rPr>
              <a:t>st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Floor: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Diện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tích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kho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FA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và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SCM </a:t>
            </a:r>
            <a:r>
              <a:rPr lang="en-US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nhỏ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8890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DASH 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B9D4EC-1B07-4F4E-AD40-B6153FE1C7F2}"/>
              </a:ext>
            </a:extLst>
          </p:cNvPr>
          <p:cNvSpPr/>
          <p:nvPr/>
        </p:nvSpPr>
        <p:spPr>
          <a:xfrm>
            <a:off x="96140" y="454322"/>
            <a:ext cx="11991975" cy="661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OQC inspection situation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Indication location at warehouse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F6D9631-E122-42D9-BBD2-99B7BF50D83C}"/>
              </a:ext>
            </a:extLst>
          </p:cNvPr>
          <p:cNvGrpSpPr/>
          <p:nvPr/>
        </p:nvGrpSpPr>
        <p:grpSpPr>
          <a:xfrm>
            <a:off x="7407744" y="1781856"/>
            <a:ext cx="1224760" cy="385890"/>
            <a:chOff x="845371" y="1988050"/>
            <a:chExt cx="1224760" cy="3858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97FAB2-428B-4F9A-9F9B-276ABCFCEE83}"/>
                </a:ext>
              </a:extLst>
            </p:cNvPr>
            <p:cNvSpPr/>
            <p:nvPr/>
          </p:nvSpPr>
          <p:spPr>
            <a:xfrm>
              <a:off x="845371" y="1988050"/>
              <a:ext cx="462684" cy="378022"/>
            </a:xfrm>
            <a:prstGeom prst="rect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51EF72-B2A8-4494-9423-8680F34105EC}"/>
                </a:ext>
              </a:extLst>
            </p:cNvPr>
            <p:cNvSpPr/>
            <p:nvPr/>
          </p:nvSpPr>
          <p:spPr>
            <a:xfrm>
              <a:off x="1315477" y="2003786"/>
              <a:ext cx="754654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B69AF0B-B229-49EF-9D88-799F9EB3998C}"/>
              </a:ext>
            </a:extLst>
          </p:cNvPr>
          <p:cNvGrpSpPr/>
          <p:nvPr/>
        </p:nvGrpSpPr>
        <p:grpSpPr>
          <a:xfrm>
            <a:off x="3116610" y="1766204"/>
            <a:ext cx="1655858" cy="386489"/>
            <a:chOff x="845371" y="2535543"/>
            <a:chExt cx="1655858" cy="38648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8ED907-0FAD-491B-A489-87A658428AA8}"/>
                </a:ext>
              </a:extLst>
            </p:cNvPr>
            <p:cNvSpPr/>
            <p:nvPr/>
          </p:nvSpPr>
          <p:spPr>
            <a:xfrm>
              <a:off x="845371" y="2535543"/>
              <a:ext cx="462684" cy="37802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0B7F39-AD6E-4092-AC60-008778389CB8}"/>
                </a:ext>
              </a:extLst>
            </p:cNvPr>
            <p:cNvSpPr/>
            <p:nvPr/>
          </p:nvSpPr>
          <p:spPr>
            <a:xfrm>
              <a:off x="1311769" y="2551878"/>
              <a:ext cx="1189460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91C3BA-7170-4619-B9B8-6EA370967207}"/>
              </a:ext>
            </a:extLst>
          </p:cNvPr>
          <p:cNvGrpSpPr/>
          <p:nvPr/>
        </p:nvGrpSpPr>
        <p:grpSpPr>
          <a:xfrm>
            <a:off x="9348082" y="1774671"/>
            <a:ext cx="1210142" cy="380947"/>
            <a:chOff x="3415949" y="1987579"/>
            <a:chExt cx="1210142" cy="38094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EC84F78-F41E-454C-B051-612206220D02}"/>
                </a:ext>
              </a:extLst>
            </p:cNvPr>
            <p:cNvSpPr/>
            <p:nvPr/>
          </p:nvSpPr>
          <p:spPr>
            <a:xfrm>
              <a:off x="3415949" y="1987579"/>
              <a:ext cx="462684" cy="37802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CDBA92-8C08-4D20-8B51-6A56FA740B6C}"/>
                </a:ext>
              </a:extLst>
            </p:cNvPr>
            <p:cNvSpPr/>
            <p:nvPr/>
          </p:nvSpPr>
          <p:spPr>
            <a:xfrm>
              <a:off x="3884663" y="2023164"/>
              <a:ext cx="741428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NG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5C34C6E-3117-4DD3-B5ED-3AB2CA0521A8}"/>
              </a:ext>
            </a:extLst>
          </p:cNvPr>
          <p:cNvGrpSpPr/>
          <p:nvPr/>
        </p:nvGrpSpPr>
        <p:grpSpPr>
          <a:xfrm>
            <a:off x="716274" y="1774671"/>
            <a:ext cx="2233372" cy="391730"/>
            <a:chOff x="3415949" y="2540004"/>
            <a:chExt cx="2233372" cy="39173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5FCB52-7D68-4DF3-8FBC-63F40E2364E2}"/>
                </a:ext>
              </a:extLst>
            </p:cNvPr>
            <p:cNvSpPr/>
            <p:nvPr/>
          </p:nvSpPr>
          <p:spPr>
            <a:xfrm>
              <a:off x="3415949" y="2540004"/>
              <a:ext cx="462684" cy="3780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C39045-06CA-4A60-909F-8BEA22B0BE94}"/>
                </a:ext>
              </a:extLst>
            </p:cNvPr>
            <p:cNvSpPr/>
            <p:nvPr/>
          </p:nvSpPr>
          <p:spPr>
            <a:xfrm>
              <a:off x="3882346" y="2586372"/>
              <a:ext cx="1766975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Not checked yet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B38713-A7C2-46D9-BA09-8D06E4147107}"/>
              </a:ext>
            </a:extLst>
          </p:cNvPr>
          <p:cNvGrpSpPr/>
          <p:nvPr/>
        </p:nvGrpSpPr>
        <p:grpSpPr>
          <a:xfrm>
            <a:off x="5101168" y="1766204"/>
            <a:ext cx="2246840" cy="418150"/>
            <a:chOff x="843493" y="3077208"/>
            <a:chExt cx="2246840" cy="41815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C14008-410C-48D0-B160-5D8D0746E0CD}"/>
                </a:ext>
              </a:extLst>
            </p:cNvPr>
            <p:cNvSpPr/>
            <p:nvPr/>
          </p:nvSpPr>
          <p:spPr>
            <a:xfrm>
              <a:off x="843493" y="3077208"/>
              <a:ext cx="462684" cy="3780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D6FE06-D3E1-46A0-995F-6A73CFF3AAF1}"/>
                </a:ext>
              </a:extLst>
            </p:cNvPr>
            <p:cNvSpPr/>
            <p:nvPr/>
          </p:nvSpPr>
          <p:spPr>
            <a:xfrm>
              <a:off x="1306177" y="3080346"/>
              <a:ext cx="1784156" cy="415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&lt;Can move pallet&gt;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C9B9A22-7FDA-4E6C-A988-16BF61FDA4A9}"/>
              </a:ext>
            </a:extLst>
          </p:cNvPr>
          <p:cNvSpPr/>
          <p:nvPr/>
        </p:nvSpPr>
        <p:spPr>
          <a:xfrm>
            <a:off x="583026" y="1246491"/>
            <a:ext cx="1931020" cy="344412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</a:rPr>
              <a:t>Status situation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BA0F2E-2332-4497-9910-ED0E459DB1FA}"/>
              </a:ext>
            </a:extLst>
          </p:cNvPr>
          <p:cNvSpPr/>
          <p:nvPr/>
        </p:nvSpPr>
        <p:spPr>
          <a:xfrm>
            <a:off x="583026" y="2401313"/>
            <a:ext cx="9291326" cy="1447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checked yet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OQC not taken sample yet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 (Sample Q’ty already checked over a half Q’ty of all sample)</a:t>
            </a:r>
          </a:p>
          <a:p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&lt;Can move pallet&gt;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OK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All Lot judgment OK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NG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Lot judged NG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C85859F-3CBA-40CE-AB47-873ABB4E1D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739" r="2393"/>
          <a:stretch/>
        </p:blipFill>
        <p:spPr>
          <a:xfrm>
            <a:off x="583026" y="4523405"/>
            <a:ext cx="455624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F8DA061-71FF-4C56-B102-899B0F3CA1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3336" y="4523405"/>
            <a:ext cx="4606445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EEB090D-AD6F-4A4B-A714-63AD80DA661A}"/>
              </a:ext>
            </a:extLst>
          </p:cNvPr>
          <p:cNvSpPr/>
          <p:nvPr/>
        </p:nvSpPr>
        <p:spPr>
          <a:xfrm>
            <a:off x="583026" y="4222395"/>
            <a:ext cx="2769774" cy="26326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 indication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904348-AEFC-4166-BB2B-BB97E9D44955}"/>
              </a:ext>
            </a:extLst>
          </p:cNvPr>
          <p:cNvSpPr/>
          <p:nvPr/>
        </p:nvSpPr>
        <p:spPr>
          <a:xfrm>
            <a:off x="5563852" y="4258673"/>
            <a:ext cx="3496064" cy="21502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Location indication at warehouse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C9A3EA-3ECF-45F4-822E-8DF1BDA62B1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739AA3-6C7D-4E0D-B675-756A3A00E42C}"/>
              </a:ext>
            </a:extLst>
          </p:cNvPr>
          <p:cNvSpPr/>
          <p:nvPr/>
        </p:nvSpPr>
        <p:spPr>
          <a:xfrm>
            <a:off x="583027" y="1666875"/>
            <a:ext cx="9799224" cy="603721"/>
          </a:xfrm>
          <a:prstGeom prst="roundRect">
            <a:avLst>
              <a:gd name="adj" fmla="val 10356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99DE75-480B-1A97-300D-D7C60A6B10DF}"/>
              </a:ext>
            </a:extLst>
          </p:cNvPr>
          <p:cNvSpPr/>
          <p:nvPr/>
        </p:nvSpPr>
        <p:spPr>
          <a:xfrm>
            <a:off x="12407935" y="1997007"/>
            <a:ext cx="2605326" cy="8086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Floor: How to control non-inspection pallet ?</a:t>
            </a:r>
          </a:p>
        </p:txBody>
      </p:sp>
    </p:spTree>
    <p:extLst>
      <p:ext uri="{BB962C8B-B14F-4D97-AF65-F5344CB8AC3E}">
        <p14:creationId xmlns:p14="http://schemas.microsoft.com/office/powerpoint/2010/main" val="819664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Preparation Equipment for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16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C9BFD7A-E536-41FD-88B2-F20E5F364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568888"/>
              </p:ext>
            </p:extLst>
          </p:nvPr>
        </p:nvGraphicFramePr>
        <p:xfrm>
          <a:off x="152400" y="930279"/>
          <a:ext cx="11923512" cy="3933591"/>
        </p:xfrm>
        <a:graphic>
          <a:graphicData uri="http://schemas.openxmlformats.org/drawingml/2006/table">
            <a:tbl>
              <a:tblPr/>
              <a:tblGrid>
                <a:gridCol w="1011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9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5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9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8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30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Section 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Name Equipment</a:t>
                      </a:r>
                      <a:r>
                        <a:rPr lang="en-US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Image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Function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Quantity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44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OQC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Tablet windows (Connect with barcode reader)</a:t>
                      </a:r>
                    </a:p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or PDA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1.1, Pick up sample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1.2, Return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Sample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1.3, Find quickly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Pallet ID and Model at FA &amp; SCM area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1.4,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Visualize OQC inspection with FA, SCM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</a:t>
                      </a: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(FA transfer)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6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FA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PDA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2.1, Verify OQC judgment</a:t>
                      </a:r>
                    </a:p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2.2,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Check the status of OQC inspection 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</a:b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</a:t>
                      </a:r>
                    </a:p>
                    <a:p>
                      <a:pPr algn="ctr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(FA consider)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: Rounded Corners 63">
            <a:extLst>
              <a:ext uri="{FF2B5EF4-FFF2-40B4-BE49-F238E27FC236}">
                <a16:creationId xmlns:a16="http://schemas.microsoft.com/office/drawing/2014/main" id="{47476CDE-30DF-4D34-A10F-42181CA62688}"/>
              </a:ext>
            </a:extLst>
          </p:cNvPr>
          <p:cNvSpPr/>
          <p:nvPr/>
        </p:nvSpPr>
        <p:spPr>
          <a:xfrm>
            <a:off x="152400" y="472445"/>
            <a:ext cx="3429554" cy="371099"/>
          </a:xfrm>
          <a:prstGeom prst="roundRect">
            <a:avLst>
              <a:gd name="adj" fmla="val 2059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Equipment list require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035BB9-D586-4EAF-ADCC-1FDF20FBE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59" t="17234" r="19959" b="17235"/>
          <a:stretch/>
        </p:blipFill>
        <p:spPr>
          <a:xfrm>
            <a:off x="3910707" y="1769386"/>
            <a:ext cx="1302646" cy="846559"/>
          </a:xfrm>
          <a:prstGeom prst="rect">
            <a:avLst/>
          </a:prstGeom>
        </p:spPr>
      </p:pic>
      <p:pic>
        <p:nvPicPr>
          <p:cNvPr id="12" name="Image 2">
            <a:extLst>
              <a:ext uri="{FF2B5EF4-FFF2-40B4-BE49-F238E27FC236}">
                <a16:creationId xmlns:a16="http://schemas.microsoft.com/office/drawing/2014/main" id="{ED655DAB-E103-4F4B-A15C-B6D16CC1426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10707" y="3295395"/>
            <a:ext cx="1194996" cy="1093283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60ED8F6-48EF-4958-BAD4-A3D0BA7E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055381"/>
              </p:ext>
            </p:extLst>
          </p:nvPr>
        </p:nvGraphicFramePr>
        <p:xfrm>
          <a:off x="152399" y="5463442"/>
          <a:ext cx="11923511" cy="11918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5316">
                  <a:extLst>
                    <a:ext uri="{9D8B030D-6E8A-4147-A177-3AD203B41FA5}">
                      <a16:colId xmlns:a16="http://schemas.microsoft.com/office/drawing/2014/main" val="917789143"/>
                    </a:ext>
                  </a:extLst>
                </a:gridCol>
                <a:gridCol w="2364578">
                  <a:extLst>
                    <a:ext uri="{9D8B030D-6E8A-4147-A177-3AD203B41FA5}">
                      <a16:colId xmlns:a16="http://schemas.microsoft.com/office/drawing/2014/main" val="2768598219"/>
                    </a:ext>
                  </a:extLst>
                </a:gridCol>
                <a:gridCol w="3395937">
                  <a:extLst>
                    <a:ext uri="{9D8B030D-6E8A-4147-A177-3AD203B41FA5}">
                      <a16:colId xmlns:a16="http://schemas.microsoft.com/office/drawing/2014/main" val="4229405668"/>
                    </a:ext>
                  </a:extLst>
                </a:gridCol>
                <a:gridCol w="2867680">
                  <a:extLst>
                    <a:ext uri="{9D8B030D-6E8A-4147-A177-3AD203B41FA5}">
                      <a16:colId xmlns:a16="http://schemas.microsoft.com/office/drawing/2014/main" val="2772791551"/>
                    </a:ext>
                  </a:extLst>
                </a:gridCol>
              </a:tblGrid>
              <a:tr h="523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Total Investment ($)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Efficiency/M ($)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Efficiency/Y ($)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ROI /Y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780242"/>
                  </a:ext>
                </a:extLst>
              </a:tr>
              <a:tr h="6681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1,800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1,085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13,020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0.13824</a:t>
                      </a: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414603"/>
                  </a:ext>
                </a:extLst>
              </a:tr>
            </a:tbl>
          </a:graphicData>
        </a:graphic>
      </p:graphicFrame>
      <p:sp>
        <p:nvSpPr>
          <p:cNvPr id="15" name="Rectangle: Rounded Corners 63">
            <a:extLst>
              <a:ext uri="{FF2B5EF4-FFF2-40B4-BE49-F238E27FC236}">
                <a16:creationId xmlns:a16="http://schemas.microsoft.com/office/drawing/2014/main" id="{201DAB76-BCDC-4466-9BC0-A0F25FE5FAE8}"/>
              </a:ext>
            </a:extLst>
          </p:cNvPr>
          <p:cNvSpPr/>
          <p:nvPr/>
        </p:nvSpPr>
        <p:spPr>
          <a:xfrm>
            <a:off x="152399" y="5045853"/>
            <a:ext cx="3429554" cy="371099"/>
          </a:xfrm>
          <a:prstGeom prst="roundRect">
            <a:avLst>
              <a:gd name="adj" fmla="val 2059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ROI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842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63500" y="428052"/>
            <a:ext cx="12058619" cy="2927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Flow chart from OQC </a:t>
            </a:r>
            <a:r>
              <a:rPr lang="en-US" sz="1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 FA  SCM  Jupiter</a:t>
            </a:r>
            <a:endParaRPr lang="en-US" sz="16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63500" y="811774"/>
            <a:ext cx="12058619" cy="5966024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457200">
              <a:lnSpc>
                <a:spcPct val="150000"/>
              </a:lnSpc>
            </a:pPr>
            <a:endParaRPr lang="en-US" altLang="en-US" sz="1600" b="1" u="sng" dirty="0">
              <a:solidFill>
                <a:srgbClr val="1F1F1F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457200">
              <a:lnSpc>
                <a:spcPct val="150000"/>
              </a:lnSpc>
            </a:pPr>
            <a:endParaRPr lang="en-US" altLang="en-US" sz="1600" b="1" u="sng" dirty="0">
              <a:solidFill>
                <a:srgbClr val="1F1F1F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457200">
              <a:lnSpc>
                <a:spcPct val="150000"/>
              </a:lnSpc>
            </a:pPr>
            <a:endParaRPr lang="en-US" altLang="en-US" sz="1600" b="1" u="sng" dirty="0">
              <a:solidFill>
                <a:srgbClr val="1F1F1F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457200">
              <a:lnSpc>
                <a:spcPct val="150000"/>
              </a:lnSpc>
            </a:pPr>
            <a:endParaRPr lang="en-US" altLang="en-US" sz="1600" b="1" u="sng" dirty="0">
              <a:solidFill>
                <a:srgbClr val="1F1F1F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457200">
              <a:lnSpc>
                <a:spcPct val="150000"/>
              </a:lnSpc>
            </a:pPr>
            <a:endParaRPr lang="en-US" altLang="en-US" sz="1600" b="1" u="sng" dirty="0">
              <a:solidFill>
                <a:srgbClr val="1F1F1F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457200">
              <a:lnSpc>
                <a:spcPct val="150000"/>
              </a:lnSpc>
            </a:pPr>
            <a:endParaRPr lang="en-US" altLang="en-US" sz="1600" b="1" u="sng" dirty="0">
              <a:solidFill>
                <a:srgbClr val="1F1F1F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457200">
              <a:lnSpc>
                <a:spcPct val="150000"/>
              </a:lnSpc>
            </a:pPr>
            <a:endParaRPr lang="en-US" altLang="en-US" sz="1600" b="1" u="sng" dirty="0">
              <a:solidFill>
                <a:srgbClr val="1F1F1F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457200">
              <a:lnSpc>
                <a:spcPct val="150000"/>
              </a:lnSpc>
            </a:pPr>
            <a:endParaRPr lang="en-US" altLang="en-US" sz="1600" b="1" u="sng" dirty="0">
              <a:solidFill>
                <a:srgbClr val="1F1F1F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457200">
              <a:lnSpc>
                <a:spcPct val="150000"/>
              </a:lnSpc>
            </a:pPr>
            <a:endParaRPr lang="en-US" altLang="en-US" sz="1400" b="1" u="sng" dirty="0">
              <a:solidFill>
                <a:srgbClr val="1F1F1F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457200">
              <a:lnSpc>
                <a:spcPct val="150000"/>
              </a:lnSpc>
            </a:pPr>
            <a:endParaRPr lang="en-US" altLang="en-US" sz="1400" b="1" u="sng" dirty="0">
              <a:solidFill>
                <a:srgbClr val="1F1F1F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457200">
              <a:lnSpc>
                <a:spcPct val="150000"/>
              </a:lnSpc>
            </a:pPr>
            <a:endParaRPr lang="en-US" altLang="en-US" sz="1400" b="1" u="sng" dirty="0">
              <a:solidFill>
                <a:srgbClr val="1F1F1F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457200">
              <a:lnSpc>
                <a:spcPct val="150000"/>
              </a:lnSpc>
            </a:pPr>
            <a:endParaRPr lang="en-US" altLang="en-US" sz="1400" b="1" u="sng" dirty="0">
              <a:solidFill>
                <a:srgbClr val="1F1F1F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457200">
              <a:lnSpc>
                <a:spcPct val="150000"/>
              </a:lnSpc>
            </a:pPr>
            <a:r>
              <a:rPr lang="en-US" altLang="en-US" sz="1400" b="1" u="sng" dirty="0">
                <a:solidFill>
                  <a:srgbClr val="1F1F1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Note:</a:t>
            </a:r>
          </a:p>
          <a:p>
            <a:pPr marL="7429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sz="1400" dirty="0">
                <a:solidFill>
                  <a:srgbClr val="1F1F1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Pallets that OQC not pickup sample </a:t>
            </a:r>
            <a:r>
              <a:rPr lang="en-US" altLang="en-US" sz="1400" dirty="0">
                <a:solidFill>
                  <a:srgbClr val="1F1F1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sz="1400" dirty="0">
                <a:solidFill>
                  <a:srgbClr val="1F1F1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Can be transferred to SCM warehouse but are still in </a:t>
            </a:r>
            <a:r>
              <a:rPr lang="en-US" altLang="en-US" sz="1400" u="sng" dirty="0">
                <a:solidFill>
                  <a:srgbClr val="1F1F1F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checking status</a:t>
            </a:r>
            <a:r>
              <a:rPr lang="en-US" altLang="en-US" sz="1400" dirty="0">
                <a:solidFill>
                  <a:srgbClr val="1F1F1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on OQC system</a:t>
            </a:r>
          </a:p>
          <a:p>
            <a:pPr marL="7429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sz="1400" dirty="0">
                <a:solidFill>
                  <a:srgbClr val="1F1F1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SCM need to control product under “Checking status” for ensure not ship out to Market</a:t>
            </a:r>
            <a:r>
              <a:rPr lang="en-US" altLang="en-US" sz="1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</a:p>
          <a:p>
            <a:pPr marL="7429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sz="1400" dirty="0">
                <a:solidFill>
                  <a:srgbClr val="1F1F1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These pallets can be transferred to Jupiter &amp; Jupiter must be linked to OQC system to know whether product status is OK or not</a:t>
            </a:r>
          </a:p>
          <a:p>
            <a:pPr marL="7429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96" name="Rectangle 795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E6BC0E60-2934-48C3-B69D-417580F46B22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Meiryo" panose="020B0604030504040204" pitchFamily="34" charset="-128"/>
                <a:ea typeface="Meiryo" panose="020B0604030504040204" pitchFamily="34" charset="-128"/>
              </a:rPr>
              <a:t>OQC Visualize System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BECF52C-F930-44B1-A214-82219FC116C2}"/>
              </a:ext>
            </a:extLst>
          </p:cNvPr>
          <p:cNvGrpSpPr/>
          <p:nvPr/>
        </p:nvGrpSpPr>
        <p:grpSpPr>
          <a:xfrm>
            <a:off x="133956" y="876343"/>
            <a:ext cx="11909809" cy="4435695"/>
            <a:chOff x="386762" y="1012047"/>
            <a:chExt cx="11791896" cy="43482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18497F0-5B86-472E-85FD-BFD899213440}"/>
                </a:ext>
              </a:extLst>
            </p:cNvPr>
            <p:cNvGrpSpPr/>
            <p:nvPr/>
          </p:nvGrpSpPr>
          <p:grpSpPr>
            <a:xfrm>
              <a:off x="5945510" y="1048471"/>
              <a:ext cx="1139552" cy="1198438"/>
              <a:chOff x="6598027" y="2423916"/>
              <a:chExt cx="1150951" cy="1198438"/>
            </a:xfrm>
          </p:grpSpPr>
          <p:grpSp>
            <p:nvGrpSpPr>
              <p:cNvPr id="762" name="Group 761">
                <a:extLst>
                  <a:ext uri="{FF2B5EF4-FFF2-40B4-BE49-F238E27FC236}">
                    <a16:creationId xmlns:a16="http://schemas.microsoft.com/office/drawing/2014/main" id="{0DA86298-31A2-4EAF-9CF3-C118A535C035}"/>
                  </a:ext>
                </a:extLst>
              </p:cNvPr>
              <p:cNvGrpSpPr/>
              <p:nvPr/>
            </p:nvGrpSpPr>
            <p:grpSpPr>
              <a:xfrm>
                <a:off x="6881880" y="3033043"/>
                <a:ext cx="619309" cy="589311"/>
                <a:chOff x="7469574" y="3966357"/>
                <a:chExt cx="604402" cy="552039"/>
              </a:xfrm>
            </p:grpSpPr>
            <p:pic>
              <p:nvPicPr>
                <p:cNvPr id="763" name="Picture 762">
                  <a:extLst>
                    <a:ext uri="{FF2B5EF4-FFF2-40B4-BE49-F238E27FC236}">
                      <a16:creationId xmlns:a16="http://schemas.microsoft.com/office/drawing/2014/main" id="{0E1EE87C-04F8-49CD-9BF1-A8587735F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9574" y="3966357"/>
                  <a:ext cx="604402" cy="552039"/>
                </a:xfrm>
                <a:prstGeom prst="rect">
                  <a:avLst/>
                </a:prstGeom>
                <a:noFill/>
              </p:spPr>
            </p:pic>
            <p:sp>
              <p:nvSpPr>
                <p:cNvPr id="764" name="Freeform 669">
                  <a:extLst>
                    <a:ext uri="{FF2B5EF4-FFF2-40B4-BE49-F238E27FC236}">
                      <a16:creationId xmlns:a16="http://schemas.microsoft.com/office/drawing/2014/main" id="{2DC46C61-CBF8-4268-AD78-5A3B3CF4F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2023" y="4226854"/>
                  <a:ext cx="304141" cy="148597"/>
                </a:xfrm>
                <a:custGeom>
                  <a:avLst/>
                  <a:gdLst>
                    <a:gd name="T0" fmla="*/ 0 w 319"/>
                    <a:gd name="T1" fmla="*/ 176 h 191"/>
                    <a:gd name="T2" fmla="*/ 24 w 319"/>
                    <a:gd name="T3" fmla="*/ 180 h 191"/>
                    <a:gd name="T4" fmla="*/ 42 w 319"/>
                    <a:gd name="T5" fmla="*/ 184 h 191"/>
                    <a:gd name="T6" fmla="*/ 57 w 319"/>
                    <a:gd name="T7" fmla="*/ 186 h 191"/>
                    <a:gd name="T8" fmla="*/ 73 w 319"/>
                    <a:gd name="T9" fmla="*/ 190 h 191"/>
                    <a:gd name="T10" fmla="*/ 93 w 319"/>
                    <a:gd name="T11" fmla="*/ 190 h 191"/>
                    <a:gd name="T12" fmla="*/ 104 w 319"/>
                    <a:gd name="T13" fmla="*/ 188 h 191"/>
                    <a:gd name="T14" fmla="*/ 110 w 319"/>
                    <a:gd name="T15" fmla="*/ 186 h 191"/>
                    <a:gd name="T16" fmla="*/ 119 w 319"/>
                    <a:gd name="T17" fmla="*/ 186 h 191"/>
                    <a:gd name="T18" fmla="*/ 135 w 319"/>
                    <a:gd name="T19" fmla="*/ 184 h 191"/>
                    <a:gd name="T20" fmla="*/ 146 w 319"/>
                    <a:gd name="T21" fmla="*/ 180 h 191"/>
                    <a:gd name="T22" fmla="*/ 157 w 319"/>
                    <a:gd name="T23" fmla="*/ 178 h 191"/>
                    <a:gd name="T24" fmla="*/ 168 w 319"/>
                    <a:gd name="T25" fmla="*/ 176 h 191"/>
                    <a:gd name="T26" fmla="*/ 177 w 319"/>
                    <a:gd name="T27" fmla="*/ 172 h 191"/>
                    <a:gd name="T28" fmla="*/ 188 w 319"/>
                    <a:gd name="T29" fmla="*/ 168 h 191"/>
                    <a:gd name="T30" fmla="*/ 203 w 319"/>
                    <a:gd name="T31" fmla="*/ 166 h 191"/>
                    <a:gd name="T32" fmla="*/ 214 w 319"/>
                    <a:gd name="T33" fmla="*/ 162 h 191"/>
                    <a:gd name="T34" fmla="*/ 230 w 319"/>
                    <a:gd name="T35" fmla="*/ 158 h 191"/>
                    <a:gd name="T36" fmla="*/ 241 w 319"/>
                    <a:gd name="T37" fmla="*/ 156 h 191"/>
                    <a:gd name="T38" fmla="*/ 260 w 319"/>
                    <a:gd name="T39" fmla="*/ 154 h 191"/>
                    <a:gd name="T40" fmla="*/ 276 w 319"/>
                    <a:gd name="T41" fmla="*/ 152 h 191"/>
                    <a:gd name="T42" fmla="*/ 294 w 319"/>
                    <a:gd name="T43" fmla="*/ 152 h 191"/>
                    <a:gd name="T44" fmla="*/ 318 w 319"/>
                    <a:gd name="T45" fmla="*/ 150 h 191"/>
                    <a:gd name="T46" fmla="*/ 318 w 319"/>
                    <a:gd name="T47" fmla="*/ 0 h 191"/>
                    <a:gd name="T48" fmla="*/ 0 w 319"/>
                    <a:gd name="T49" fmla="*/ 0 h 191"/>
                    <a:gd name="T50" fmla="*/ 0 w 319"/>
                    <a:gd name="T51" fmla="*/ 17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19" h="191">
                      <a:moveTo>
                        <a:pt x="0" y="176"/>
                      </a:moveTo>
                      <a:lnTo>
                        <a:pt x="24" y="180"/>
                      </a:lnTo>
                      <a:lnTo>
                        <a:pt x="42" y="184"/>
                      </a:lnTo>
                      <a:lnTo>
                        <a:pt x="57" y="186"/>
                      </a:lnTo>
                      <a:lnTo>
                        <a:pt x="73" y="190"/>
                      </a:lnTo>
                      <a:lnTo>
                        <a:pt x="93" y="190"/>
                      </a:lnTo>
                      <a:lnTo>
                        <a:pt x="104" y="188"/>
                      </a:lnTo>
                      <a:lnTo>
                        <a:pt x="110" y="186"/>
                      </a:lnTo>
                      <a:lnTo>
                        <a:pt x="119" y="186"/>
                      </a:lnTo>
                      <a:lnTo>
                        <a:pt x="135" y="184"/>
                      </a:lnTo>
                      <a:lnTo>
                        <a:pt x="146" y="180"/>
                      </a:lnTo>
                      <a:lnTo>
                        <a:pt x="157" y="178"/>
                      </a:lnTo>
                      <a:lnTo>
                        <a:pt x="168" y="176"/>
                      </a:lnTo>
                      <a:lnTo>
                        <a:pt x="177" y="172"/>
                      </a:lnTo>
                      <a:lnTo>
                        <a:pt x="188" y="168"/>
                      </a:lnTo>
                      <a:lnTo>
                        <a:pt x="203" y="166"/>
                      </a:lnTo>
                      <a:lnTo>
                        <a:pt x="214" y="162"/>
                      </a:lnTo>
                      <a:lnTo>
                        <a:pt x="230" y="158"/>
                      </a:lnTo>
                      <a:lnTo>
                        <a:pt x="241" y="156"/>
                      </a:lnTo>
                      <a:lnTo>
                        <a:pt x="260" y="154"/>
                      </a:lnTo>
                      <a:lnTo>
                        <a:pt x="276" y="152"/>
                      </a:lnTo>
                      <a:lnTo>
                        <a:pt x="294" y="152"/>
                      </a:lnTo>
                      <a:lnTo>
                        <a:pt x="318" y="150"/>
                      </a:lnTo>
                      <a:lnTo>
                        <a:pt x="318" y="0"/>
                      </a:lnTo>
                      <a:lnTo>
                        <a:pt x="0" y="0"/>
                      </a:lnTo>
                      <a:lnTo>
                        <a:pt x="0" y="176"/>
                      </a:lnTo>
                    </a:path>
                  </a:pathLst>
                </a:custGeom>
                <a:solidFill>
                  <a:srgbClr val="00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765" name="Picture 809">
                  <a:extLst>
                    <a:ext uri="{FF2B5EF4-FFF2-40B4-BE49-F238E27FC236}">
                      <a16:creationId xmlns:a16="http://schemas.microsoft.com/office/drawing/2014/main" id="{4AFDFCB9-B71F-4EC6-9886-228F6EF83D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7996" y="4242376"/>
                  <a:ext cx="267558" cy="937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766" name="Group 297">
                <a:extLst>
                  <a:ext uri="{FF2B5EF4-FFF2-40B4-BE49-F238E27FC236}">
                    <a16:creationId xmlns:a16="http://schemas.microsoft.com/office/drawing/2014/main" id="{2F7E3D21-5F88-46B8-B3D5-0F5E45A1BB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6928675" y="2749674"/>
                <a:ext cx="219943" cy="396536"/>
                <a:chOff x="4239272" y="4596799"/>
                <a:chExt cx="1499664" cy="1866627"/>
              </a:xfrm>
            </p:grpSpPr>
            <p:grpSp>
              <p:nvGrpSpPr>
                <p:cNvPr id="767" name="Group 766">
                  <a:extLst>
                    <a:ext uri="{FF2B5EF4-FFF2-40B4-BE49-F238E27FC236}">
                      <a16:creationId xmlns:a16="http://schemas.microsoft.com/office/drawing/2014/main" id="{BC13852D-4886-4C0B-9CCA-B4BDF41975D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4055790" y="4780281"/>
                  <a:ext cx="1866627" cy="1499664"/>
                  <a:chOff x="1907236" y="2765397"/>
                  <a:chExt cx="1511457" cy="1339701"/>
                </a:xfrm>
              </p:grpSpPr>
              <p:sp>
                <p:nvSpPr>
                  <p:cNvPr id="770" name="Flowchart: Stored Data 769">
                    <a:extLst>
                      <a:ext uri="{FF2B5EF4-FFF2-40B4-BE49-F238E27FC236}">
                        <a16:creationId xmlns:a16="http://schemas.microsoft.com/office/drawing/2014/main" id="{D71600A5-3695-41C1-8058-EA7499CC70A9}"/>
                      </a:ext>
                    </a:extLst>
                  </p:cNvPr>
                  <p:cNvSpPr/>
                  <p:nvPr/>
                </p:nvSpPr>
                <p:spPr>
                  <a:xfrm rot="11106135" flipH="1">
                    <a:off x="2006250" y="3149929"/>
                    <a:ext cx="148979" cy="402417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sp>
                <p:nvSpPr>
                  <p:cNvPr id="772" name="Flowchart: Stored Data 771">
                    <a:extLst>
                      <a:ext uri="{FF2B5EF4-FFF2-40B4-BE49-F238E27FC236}">
                        <a16:creationId xmlns:a16="http://schemas.microsoft.com/office/drawing/2014/main" id="{6906EF41-04CF-49DE-B207-A3EBC284FC0F}"/>
                      </a:ext>
                    </a:extLst>
                  </p:cNvPr>
                  <p:cNvSpPr/>
                  <p:nvPr/>
                </p:nvSpPr>
                <p:spPr>
                  <a:xfrm rot="11106135">
                    <a:off x="2966919" y="3177877"/>
                    <a:ext cx="169532" cy="402417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iryo" panose="020B0604030504040204" pitchFamily="34" charset="-128"/>
                      <a:ea typeface="Meiryo" panose="020B0604030504040204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773" name="Flowchart: Stored Data 772">
                    <a:extLst>
                      <a:ext uri="{FF2B5EF4-FFF2-40B4-BE49-F238E27FC236}">
                        <a16:creationId xmlns:a16="http://schemas.microsoft.com/office/drawing/2014/main" id="{1436D433-FD1F-4341-AA99-0CBE7EDA2CE3}"/>
                      </a:ext>
                    </a:extLst>
                  </p:cNvPr>
                  <p:cNvSpPr/>
                  <p:nvPr/>
                </p:nvSpPr>
                <p:spPr>
                  <a:xfrm rot="12403155">
                    <a:off x="2797391" y="3474098"/>
                    <a:ext cx="287687" cy="408008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sp>
                <p:nvSpPr>
                  <p:cNvPr id="776" name="Flowchart: Stored Data 775">
                    <a:extLst>
                      <a:ext uri="{FF2B5EF4-FFF2-40B4-BE49-F238E27FC236}">
                        <a16:creationId xmlns:a16="http://schemas.microsoft.com/office/drawing/2014/main" id="{2A5AE5D6-D979-42C2-9CCB-4345CDFBDE52}"/>
                      </a:ext>
                    </a:extLst>
                  </p:cNvPr>
                  <p:cNvSpPr/>
                  <p:nvPr/>
                </p:nvSpPr>
                <p:spPr>
                  <a:xfrm rot="20416186">
                    <a:off x="2006250" y="3462920"/>
                    <a:ext cx="287687" cy="435952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sp>
                <p:nvSpPr>
                  <p:cNvPr id="777" name="Oval 776">
                    <a:extLst>
                      <a:ext uri="{FF2B5EF4-FFF2-40B4-BE49-F238E27FC236}">
                        <a16:creationId xmlns:a16="http://schemas.microsoft.com/office/drawing/2014/main" id="{3B981BC7-106B-491D-B84F-1A83B93F6F89}"/>
                      </a:ext>
                    </a:extLst>
                  </p:cNvPr>
                  <p:cNvSpPr/>
                  <p:nvPr/>
                </p:nvSpPr>
                <p:spPr>
                  <a:xfrm>
                    <a:off x="2093584" y="3569118"/>
                    <a:ext cx="873336" cy="535980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sp>
                <p:nvSpPr>
                  <p:cNvPr id="781" name="Oval 780">
                    <a:extLst>
                      <a:ext uri="{FF2B5EF4-FFF2-40B4-BE49-F238E27FC236}">
                        <a16:creationId xmlns:a16="http://schemas.microsoft.com/office/drawing/2014/main" id="{26376BEB-616F-43F0-8296-EE1A7ADA6E3E}"/>
                      </a:ext>
                    </a:extLst>
                  </p:cNvPr>
                  <p:cNvSpPr/>
                  <p:nvPr/>
                </p:nvSpPr>
                <p:spPr>
                  <a:xfrm>
                    <a:off x="2293938" y="3502046"/>
                    <a:ext cx="472629" cy="475074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pic>
                <p:nvPicPr>
                  <p:cNvPr id="782" name="Picture 2">
                    <a:extLst>
                      <a:ext uri="{FF2B5EF4-FFF2-40B4-BE49-F238E27FC236}">
                        <a16:creationId xmlns:a16="http://schemas.microsoft.com/office/drawing/2014/main" id="{B3A5AE88-FBDF-4797-8015-FF4A74DDA1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09093" y="2873977"/>
                    <a:ext cx="609600" cy="87895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784" name="Picture 3">
                    <a:extLst>
                      <a:ext uri="{FF2B5EF4-FFF2-40B4-BE49-F238E27FC236}">
                        <a16:creationId xmlns:a16="http://schemas.microsoft.com/office/drawing/2014/main" id="{C81F40B3-BAA5-4E38-98F4-EB717C6EC9D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07236" y="2765397"/>
                    <a:ext cx="375290" cy="6721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768" name="Oval 767">
                  <a:extLst>
                    <a:ext uri="{FF2B5EF4-FFF2-40B4-BE49-F238E27FC236}">
                      <a16:creationId xmlns:a16="http://schemas.microsoft.com/office/drawing/2014/main" id="{17720D67-D0E7-4143-AB7F-EC39585E9706}"/>
                    </a:ext>
                  </a:extLst>
                </p:cNvPr>
                <p:cNvSpPr/>
                <p:nvPr/>
              </p:nvSpPr>
              <p:spPr>
                <a:xfrm rot="5400000">
                  <a:off x="5186579" y="5506179"/>
                  <a:ext cx="348943" cy="35662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769" name="Moon 768">
                  <a:extLst>
                    <a:ext uri="{FF2B5EF4-FFF2-40B4-BE49-F238E27FC236}">
                      <a16:creationId xmlns:a16="http://schemas.microsoft.com/office/drawing/2014/main" id="{6264F744-4E30-41AC-BB67-AFFF3973C100}"/>
                    </a:ext>
                  </a:extLst>
                </p:cNvPr>
                <p:cNvSpPr/>
                <p:nvPr/>
              </p:nvSpPr>
              <p:spPr>
                <a:xfrm>
                  <a:off x="4975468" y="5464088"/>
                  <a:ext cx="187694" cy="456801"/>
                </a:xfrm>
                <a:prstGeom prst="mo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  <p:sp>
            <p:nvSpPr>
              <p:cNvPr id="788" name="object 199">
                <a:extLst>
                  <a:ext uri="{FF2B5EF4-FFF2-40B4-BE49-F238E27FC236}">
                    <a16:creationId xmlns:a16="http://schemas.microsoft.com/office/drawing/2014/main" id="{A4B3CD45-CC23-4C77-B72B-D3700C875067}"/>
                  </a:ext>
                </a:extLst>
              </p:cNvPr>
              <p:cNvSpPr/>
              <p:nvPr/>
            </p:nvSpPr>
            <p:spPr>
              <a:xfrm flipH="1">
                <a:off x="6608165" y="2943748"/>
                <a:ext cx="249957" cy="337100"/>
              </a:xfrm>
              <a:prstGeom prst="rect">
                <a:avLst/>
              </a:prstGeom>
              <a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0" r="75956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0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789" name="Picture 788">
                <a:extLst>
                  <a:ext uri="{FF2B5EF4-FFF2-40B4-BE49-F238E27FC236}">
                    <a16:creationId xmlns:a16="http://schemas.microsoft.com/office/drawing/2014/main" id="{70D3CE10-8569-41E8-809E-847869D0E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9567" l="0" r="100000">
                            <a14:foregroundMark x1="57604" y1="40837" x2="57604" y2="40837"/>
                            <a14:foregroundMark x1="47083" y1="64214" x2="47083" y2="64214"/>
                            <a14:foregroundMark x1="49688" y1="92208" x2="49688" y2="922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813710">
                <a:off x="6892274" y="3086929"/>
                <a:ext cx="129456" cy="275111"/>
              </a:xfrm>
              <a:prstGeom prst="rect">
                <a:avLst/>
              </a:prstGeom>
            </p:spPr>
          </p:pic>
          <p:sp>
            <p:nvSpPr>
              <p:cNvPr id="790" name="Rectangle 789">
                <a:extLst>
                  <a:ext uri="{FF2B5EF4-FFF2-40B4-BE49-F238E27FC236}">
                    <a16:creationId xmlns:a16="http://schemas.microsoft.com/office/drawing/2014/main" id="{25FA72A4-E70C-4AD6-9653-59371C3A687B}"/>
                  </a:ext>
                </a:extLst>
              </p:cNvPr>
              <p:cNvSpPr/>
              <p:nvPr/>
            </p:nvSpPr>
            <p:spPr>
              <a:xfrm>
                <a:off x="6598027" y="2423916"/>
                <a:ext cx="1150951" cy="4044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SCM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out location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280C812-A556-429F-9DB4-D717F4057096}"/>
                </a:ext>
              </a:extLst>
            </p:cNvPr>
            <p:cNvGrpSpPr/>
            <p:nvPr/>
          </p:nvGrpSpPr>
          <p:grpSpPr>
            <a:xfrm>
              <a:off x="11203417" y="1046149"/>
              <a:ext cx="975241" cy="1239949"/>
              <a:chOff x="4787770" y="2696734"/>
              <a:chExt cx="713977" cy="817262"/>
            </a:xfrm>
          </p:grpSpPr>
          <p:pic>
            <p:nvPicPr>
              <p:cNvPr id="794" name="Picture 154" descr="BD06761_">
                <a:extLst>
                  <a:ext uri="{FF2B5EF4-FFF2-40B4-BE49-F238E27FC236}">
                    <a16:creationId xmlns:a16="http://schemas.microsoft.com/office/drawing/2014/main" id="{68B26810-88CF-4B35-9107-E4B6A99772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7770" y="2900679"/>
                <a:ext cx="713977" cy="6133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95" name="object 254">
                <a:extLst>
                  <a:ext uri="{FF2B5EF4-FFF2-40B4-BE49-F238E27FC236}">
                    <a16:creationId xmlns:a16="http://schemas.microsoft.com/office/drawing/2014/main" id="{F82ABD48-4976-4AA2-A98C-B4E9C3515F11}"/>
                  </a:ext>
                </a:extLst>
              </p:cNvPr>
              <p:cNvSpPr txBox="1"/>
              <p:nvPr/>
            </p:nvSpPr>
            <p:spPr>
              <a:xfrm>
                <a:off x="4795483" y="2696734"/>
                <a:ext cx="577683" cy="255620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 algn="ctr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12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Ship to </a:t>
                </a:r>
              </a:p>
              <a:p>
                <a:pPr marL="12700" algn="ctr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12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Market</a:t>
                </a:r>
                <a:endParaRPr sz="12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803" name="Straight Arrow Connector 802">
              <a:extLst>
                <a:ext uri="{FF2B5EF4-FFF2-40B4-BE49-F238E27FC236}">
                  <a16:creationId xmlns:a16="http://schemas.microsoft.com/office/drawing/2014/main" id="{A2DC940A-4FE3-4E56-8EF8-62383CCEB861}"/>
                </a:ext>
              </a:extLst>
            </p:cNvPr>
            <p:cNvCxnSpPr>
              <a:cxnSpLocks/>
            </p:cNvCxnSpPr>
            <p:nvPr/>
          </p:nvCxnSpPr>
          <p:spPr>
            <a:xfrm>
              <a:off x="5724108" y="1933143"/>
              <a:ext cx="454777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1" name="Rectangle 810">
              <a:extLst>
                <a:ext uri="{FF2B5EF4-FFF2-40B4-BE49-F238E27FC236}">
                  <a16:creationId xmlns:a16="http://schemas.microsoft.com/office/drawing/2014/main" id="{50D2DE9B-66D1-4846-BCEF-4F85A09DC26A}"/>
                </a:ext>
              </a:extLst>
            </p:cNvPr>
            <p:cNvSpPr/>
            <p:nvPr/>
          </p:nvSpPr>
          <p:spPr>
            <a:xfrm>
              <a:off x="8644371" y="1029532"/>
              <a:ext cx="1139552" cy="5342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SCM Warehouse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239" name="Group 1238">
              <a:extLst>
                <a:ext uri="{FF2B5EF4-FFF2-40B4-BE49-F238E27FC236}">
                  <a16:creationId xmlns:a16="http://schemas.microsoft.com/office/drawing/2014/main" id="{B16725D5-42CD-4027-A680-0BAF2CD85EC9}"/>
                </a:ext>
              </a:extLst>
            </p:cNvPr>
            <p:cNvGrpSpPr/>
            <p:nvPr/>
          </p:nvGrpSpPr>
          <p:grpSpPr>
            <a:xfrm>
              <a:off x="2117557" y="1452482"/>
              <a:ext cx="613177" cy="589311"/>
              <a:chOff x="7469574" y="3966357"/>
              <a:chExt cx="604402" cy="552039"/>
            </a:xfrm>
          </p:grpSpPr>
          <p:pic>
            <p:nvPicPr>
              <p:cNvPr id="1227" name="Picture 1226">
                <a:extLst>
                  <a:ext uri="{FF2B5EF4-FFF2-40B4-BE49-F238E27FC236}">
                    <a16:creationId xmlns:a16="http://schemas.microsoft.com/office/drawing/2014/main" id="{217C86C0-9151-4BFB-9D8F-2F5CDE6C1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1236" name="Freeform 669">
                <a:extLst>
                  <a:ext uri="{FF2B5EF4-FFF2-40B4-BE49-F238E27FC236}">
                    <a16:creationId xmlns:a16="http://schemas.microsoft.com/office/drawing/2014/main" id="{BE0B325B-D03E-466F-8712-9ECDC7C44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237" name="Picture 809">
                <a:extLst>
                  <a:ext uri="{FF2B5EF4-FFF2-40B4-BE49-F238E27FC236}">
                    <a16:creationId xmlns:a16="http://schemas.microsoft.com/office/drawing/2014/main" id="{FF7105D4-C5DF-40DD-920B-DEAA0CDDE0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292" name="Group 297">
              <a:extLst>
                <a:ext uri="{FF2B5EF4-FFF2-40B4-BE49-F238E27FC236}">
                  <a16:creationId xmlns:a16="http://schemas.microsoft.com/office/drawing/2014/main" id="{02BDC016-F214-4D0F-812B-8E2ECD2E636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2597930" y="2373348"/>
              <a:ext cx="325715" cy="392610"/>
              <a:chOff x="4239272" y="4596799"/>
              <a:chExt cx="1499664" cy="1866627"/>
            </a:xfrm>
          </p:grpSpPr>
          <p:grpSp>
            <p:nvGrpSpPr>
              <p:cNvPr id="1293" name="Group 1292">
                <a:extLst>
                  <a:ext uri="{FF2B5EF4-FFF2-40B4-BE49-F238E27FC236}">
                    <a16:creationId xmlns:a16="http://schemas.microsoft.com/office/drawing/2014/main" id="{B32D9754-616D-4EEC-A158-80F3116384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4055790" y="4780281"/>
                <a:ext cx="1866627" cy="1499664"/>
                <a:chOff x="1907236" y="2765397"/>
                <a:chExt cx="1511457" cy="1339701"/>
              </a:xfrm>
            </p:grpSpPr>
            <p:sp>
              <p:nvSpPr>
                <p:cNvPr id="1296" name="Flowchart: Stored Data 1295">
                  <a:extLst>
                    <a:ext uri="{FF2B5EF4-FFF2-40B4-BE49-F238E27FC236}">
                      <a16:creationId xmlns:a16="http://schemas.microsoft.com/office/drawing/2014/main" id="{6F368E70-B93E-4E37-B70B-12829A12FF06}"/>
                    </a:ext>
                  </a:extLst>
                </p:cNvPr>
                <p:cNvSpPr/>
                <p:nvPr/>
              </p:nvSpPr>
              <p:spPr>
                <a:xfrm rot="11106135" flipH="1">
                  <a:off x="2006250" y="3149929"/>
                  <a:ext cx="148979" cy="402417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297" name="Flowchart: Stored Data 1296">
                  <a:extLst>
                    <a:ext uri="{FF2B5EF4-FFF2-40B4-BE49-F238E27FC236}">
                      <a16:creationId xmlns:a16="http://schemas.microsoft.com/office/drawing/2014/main" id="{200E8C0F-BF4D-4C15-A99C-82A8D0BFAA50}"/>
                    </a:ext>
                  </a:extLst>
                </p:cNvPr>
                <p:cNvSpPr/>
                <p:nvPr/>
              </p:nvSpPr>
              <p:spPr>
                <a:xfrm rot="11106135">
                  <a:off x="2966919" y="3177877"/>
                  <a:ext cx="169532" cy="402417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  <a:cs typeface="Arial" pitchFamily="34" charset="0"/>
                  </a:endParaRPr>
                </a:p>
              </p:txBody>
            </p:sp>
            <p:sp>
              <p:nvSpPr>
                <p:cNvPr id="1298" name="Flowchart: Stored Data 1297">
                  <a:extLst>
                    <a:ext uri="{FF2B5EF4-FFF2-40B4-BE49-F238E27FC236}">
                      <a16:creationId xmlns:a16="http://schemas.microsoft.com/office/drawing/2014/main" id="{7AC62CD3-DE4E-4B45-BDB2-2A93862C9D24}"/>
                    </a:ext>
                  </a:extLst>
                </p:cNvPr>
                <p:cNvSpPr/>
                <p:nvPr/>
              </p:nvSpPr>
              <p:spPr>
                <a:xfrm rot="12403155">
                  <a:off x="2797391" y="3474098"/>
                  <a:ext cx="287687" cy="408008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299" name="Flowchart: Stored Data 1298">
                  <a:extLst>
                    <a:ext uri="{FF2B5EF4-FFF2-40B4-BE49-F238E27FC236}">
                      <a16:creationId xmlns:a16="http://schemas.microsoft.com/office/drawing/2014/main" id="{9D0C9106-3783-4458-9268-D4493BDDD305}"/>
                    </a:ext>
                  </a:extLst>
                </p:cNvPr>
                <p:cNvSpPr/>
                <p:nvPr/>
              </p:nvSpPr>
              <p:spPr>
                <a:xfrm rot="20416186">
                  <a:off x="2006250" y="3462920"/>
                  <a:ext cx="287687" cy="435952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300" name="Oval 1299">
                  <a:extLst>
                    <a:ext uri="{FF2B5EF4-FFF2-40B4-BE49-F238E27FC236}">
                      <a16:creationId xmlns:a16="http://schemas.microsoft.com/office/drawing/2014/main" id="{FB72D1DE-AD0D-4C11-A746-0884F54249BE}"/>
                    </a:ext>
                  </a:extLst>
                </p:cNvPr>
                <p:cNvSpPr/>
                <p:nvPr/>
              </p:nvSpPr>
              <p:spPr>
                <a:xfrm>
                  <a:off x="2093584" y="3569118"/>
                  <a:ext cx="873336" cy="53598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301" name="Oval 1300">
                  <a:extLst>
                    <a:ext uri="{FF2B5EF4-FFF2-40B4-BE49-F238E27FC236}">
                      <a16:creationId xmlns:a16="http://schemas.microsoft.com/office/drawing/2014/main" id="{9FDE3C2C-127B-4304-8AC7-966AA20FE15C}"/>
                    </a:ext>
                  </a:extLst>
                </p:cNvPr>
                <p:cNvSpPr/>
                <p:nvPr/>
              </p:nvSpPr>
              <p:spPr>
                <a:xfrm>
                  <a:off x="2293938" y="3502046"/>
                  <a:ext cx="472629" cy="47507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1302" name="Picture 2">
                  <a:extLst>
                    <a:ext uri="{FF2B5EF4-FFF2-40B4-BE49-F238E27FC236}">
                      <a16:creationId xmlns:a16="http://schemas.microsoft.com/office/drawing/2014/main" id="{40C3D3DB-8445-426E-A715-597D56139E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09093" y="2873977"/>
                  <a:ext cx="609600" cy="8789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03" name="Picture 3">
                  <a:extLst>
                    <a:ext uri="{FF2B5EF4-FFF2-40B4-BE49-F238E27FC236}">
                      <a16:creationId xmlns:a16="http://schemas.microsoft.com/office/drawing/2014/main" id="{6129BCD6-E7D0-40CD-BA47-9F8D2B1BC6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7236" y="2765397"/>
                  <a:ext cx="375290" cy="672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294" name="Oval 1293">
                <a:extLst>
                  <a:ext uri="{FF2B5EF4-FFF2-40B4-BE49-F238E27FC236}">
                    <a16:creationId xmlns:a16="http://schemas.microsoft.com/office/drawing/2014/main" id="{60601652-66EE-4E98-B2AE-9BB380B91B62}"/>
                  </a:ext>
                </a:extLst>
              </p:cNvPr>
              <p:cNvSpPr/>
              <p:nvPr/>
            </p:nvSpPr>
            <p:spPr>
              <a:xfrm rot="5400000">
                <a:off x="5186579" y="5506179"/>
                <a:ext cx="348943" cy="35662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295" name="Moon 1294">
                <a:extLst>
                  <a:ext uri="{FF2B5EF4-FFF2-40B4-BE49-F238E27FC236}">
                    <a16:creationId xmlns:a16="http://schemas.microsoft.com/office/drawing/2014/main" id="{A5758F40-9C93-433F-9CE0-6145080B2DFD}"/>
                  </a:ext>
                </a:extLst>
              </p:cNvPr>
              <p:cNvSpPr/>
              <p:nvPr/>
            </p:nvSpPr>
            <p:spPr>
              <a:xfrm>
                <a:off x="4975468" y="5464088"/>
                <a:ext cx="187694" cy="456801"/>
              </a:xfrm>
              <a:prstGeom prst="mo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41" name="二等辺三角形 7172">
              <a:extLst>
                <a:ext uri="{FF2B5EF4-FFF2-40B4-BE49-F238E27FC236}">
                  <a16:creationId xmlns:a16="http://schemas.microsoft.com/office/drawing/2014/main" id="{97BA00A4-32C2-4C30-A047-2C80D9FA78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544277" flipH="1">
              <a:off x="2508897" y="1883376"/>
              <a:ext cx="146398" cy="234870"/>
            </a:xfrm>
            <a:prstGeom prst="triangle">
              <a:avLst>
                <a:gd name="adj" fmla="val 92281"/>
              </a:avLst>
            </a:prstGeom>
            <a:solidFill>
              <a:srgbClr val="FFFF00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SG" altLang="en-US" sz="1351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endParaRPr>
            </a:p>
          </p:txBody>
        </p:sp>
        <p:sp>
          <p:nvSpPr>
            <p:cNvPr id="1346" name="二等辺三角形 7172">
              <a:extLst>
                <a:ext uri="{FF2B5EF4-FFF2-40B4-BE49-F238E27FC236}">
                  <a16:creationId xmlns:a16="http://schemas.microsoft.com/office/drawing/2014/main" id="{1FF1FFE2-EACD-4EE9-8BE8-3339664B4D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889228">
              <a:off x="3089282" y="1894763"/>
              <a:ext cx="135004" cy="511429"/>
            </a:xfrm>
            <a:prstGeom prst="triangle">
              <a:avLst>
                <a:gd name="adj" fmla="val 92281"/>
              </a:avLst>
            </a:prstGeom>
            <a:solidFill>
              <a:srgbClr val="FFFF00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SG" altLang="en-US" sz="1351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endParaRPr>
            </a:p>
          </p:txBody>
        </p:sp>
        <p:sp>
          <p:nvSpPr>
            <p:cNvPr id="1348" name="Rectangle 1347">
              <a:extLst>
                <a:ext uri="{FF2B5EF4-FFF2-40B4-BE49-F238E27FC236}">
                  <a16:creationId xmlns:a16="http://schemas.microsoft.com/office/drawing/2014/main" id="{525B6683-3AD0-4DB2-ADDE-144228F397D9}"/>
                </a:ext>
              </a:extLst>
            </p:cNvPr>
            <p:cNvSpPr/>
            <p:nvPr/>
          </p:nvSpPr>
          <p:spPr>
            <a:xfrm>
              <a:off x="1877886" y="1046150"/>
              <a:ext cx="1115082" cy="3277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FA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fix location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962" name="Straight Arrow Connector 961">
              <a:extLst>
                <a:ext uri="{FF2B5EF4-FFF2-40B4-BE49-F238E27FC236}">
                  <a16:creationId xmlns:a16="http://schemas.microsoft.com/office/drawing/2014/main" id="{56152024-080C-4612-A0A2-1C0CE1CBB8D4}"/>
                </a:ext>
              </a:extLst>
            </p:cNvPr>
            <p:cNvCxnSpPr>
              <a:cxnSpLocks/>
            </p:cNvCxnSpPr>
            <p:nvPr/>
          </p:nvCxnSpPr>
          <p:spPr>
            <a:xfrm>
              <a:off x="2815368" y="1913028"/>
              <a:ext cx="511344" cy="226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3" name="Group 810">
              <a:extLst>
                <a:ext uri="{FF2B5EF4-FFF2-40B4-BE49-F238E27FC236}">
                  <a16:creationId xmlns:a16="http://schemas.microsoft.com/office/drawing/2014/main" id="{2B798E78-BAA4-45BE-AD8C-3B154A8CC03F}"/>
                </a:ext>
              </a:extLst>
            </p:cNvPr>
            <p:cNvGrpSpPr>
              <a:grpSpLocks/>
            </p:cNvGrpSpPr>
            <p:nvPr/>
          </p:nvGrpSpPr>
          <p:grpSpPr bwMode="auto">
            <a:xfrm rot="18900000">
              <a:off x="2631872" y="2131452"/>
              <a:ext cx="330686" cy="319824"/>
              <a:chOff x="2396" y="2242"/>
              <a:chExt cx="885" cy="907"/>
            </a:xfrm>
          </p:grpSpPr>
          <p:sp>
            <p:nvSpPr>
              <p:cNvPr id="964" name="AutoShape 811">
                <a:extLst>
                  <a:ext uri="{FF2B5EF4-FFF2-40B4-BE49-F238E27FC236}">
                    <a16:creationId xmlns:a16="http://schemas.microsoft.com/office/drawing/2014/main" id="{5D83B11B-79EA-4A85-98B7-7D7441CD5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3500000" flipH="1">
                <a:off x="2446" y="3027"/>
                <a:ext cx="130" cy="35"/>
              </a:xfrm>
              <a:prstGeom prst="triangle">
                <a:avLst>
                  <a:gd name="adj" fmla="val 49977"/>
                </a:avLst>
              </a:prstGeom>
              <a:solidFill>
                <a:srgbClr val="9B9B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65" name="AutoShape 812">
                <a:extLst>
                  <a:ext uri="{FF2B5EF4-FFF2-40B4-BE49-F238E27FC236}">
                    <a16:creationId xmlns:a16="http://schemas.microsoft.com/office/drawing/2014/main" id="{E48A52D9-312E-4F54-918F-6B880CB37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931" y="2328"/>
                <a:ext cx="371" cy="200"/>
              </a:xfrm>
              <a:prstGeom prst="roundRect">
                <a:avLst>
                  <a:gd name="adj" fmla="val 12477"/>
                </a:avLst>
              </a:prstGeom>
              <a:solidFill>
                <a:srgbClr val="9B9B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966" name="Group 813">
                <a:extLst>
                  <a:ext uri="{FF2B5EF4-FFF2-40B4-BE49-F238E27FC236}">
                    <a16:creationId xmlns:a16="http://schemas.microsoft.com/office/drawing/2014/main" id="{5BEBA2B6-616D-4212-9AC9-A37E3961A6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96" y="2264"/>
                <a:ext cx="885" cy="885"/>
                <a:chOff x="2396" y="2264"/>
                <a:chExt cx="885" cy="885"/>
              </a:xfrm>
            </p:grpSpPr>
            <p:sp>
              <p:nvSpPr>
                <p:cNvPr id="997" name="Freeform 814">
                  <a:extLst>
                    <a:ext uri="{FF2B5EF4-FFF2-40B4-BE49-F238E27FC236}">
                      <a16:creationId xmlns:a16="http://schemas.microsoft.com/office/drawing/2014/main" id="{1305C889-3E08-49C3-B165-0E8925E306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6" y="2264"/>
                  <a:ext cx="826" cy="769"/>
                </a:xfrm>
                <a:custGeom>
                  <a:avLst/>
                  <a:gdLst>
                    <a:gd name="T0" fmla="*/ 119 w 826"/>
                    <a:gd name="T1" fmla="*/ 756 h 769"/>
                    <a:gd name="T2" fmla="*/ 102 w 826"/>
                    <a:gd name="T3" fmla="*/ 738 h 769"/>
                    <a:gd name="T4" fmla="*/ 85 w 826"/>
                    <a:gd name="T5" fmla="*/ 722 h 769"/>
                    <a:gd name="T6" fmla="*/ 70 w 826"/>
                    <a:gd name="T7" fmla="*/ 707 h 769"/>
                    <a:gd name="T8" fmla="*/ 55 w 826"/>
                    <a:gd name="T9" fmla="*/ 692 h 769"/>
                    <a:gd name="T10" fmla="*/ 40 w 826"/>
                    <a:gd name="T11" fmla="*/ 677 h 769"/>
                    <a:gd name="T12" fmla="*/ 26 w 826"/>
                    <a:gd name="T13" fmla="*/ 663 h 769"/>
                    <a:gd name="T14" fmla="*/ 8 w 826"/>
                    <a:gd name="T15" fmla="*/ 645 h 769"/>
                    <a:gd name="T16" fmla="*/ 8 w 826"/>
                    <a:gd name="T17" fmla="*/ 623 h 769"/>
                    <a:gd name="T18" fmla="*/ 21 w 826"/>
                    <a:gd name="T19" fmla="*/ 600 h 769"/>
                    <a:gd name="T20" fmla="*/ 35 w 826"/>
                    <a:gd name="T21" fmla="*/ 581 h 769"/>
                    <a:gd name="T22" fmla="*/ 48 w 826"/>
                    <a:gd name="T23" fmla="*/ 559 h 769"/>
                    <a:gd name="T24" fmla="*/ 62 w 826"/>
                    <a:gd name="T25" fmla="*/ 537 h 769"/>
                    <a:gd name="T26" fmla="*/ 80 w 826"/>
                    <a:gd name="T27" fmla="*/ 519 h 769"/>
                    <a:gd name="T28" fmla="*/ 100 w 826"/>
                    <a:gd name="T29" fmla="*/ 498 h 769"/>
                    <a:gd name="T30" fmla="*/ 118 w 826"/>
                    <a:gd name="T31" fmla="*/ 480 h 769"/>
                    <a:gd name="T32" fmla="*/ 136 w 826"/>
                    <a:gd name="T33" fmla="*/ 463 h 769"/>
                    <a:gd name="T34" fmla="*/ 154 w 826"/>
                    <a:gd name="T35" fmla="*/ 445 h 769"/>
                    <a:gd name="T36" fmla="*/ 177 w 826"/>
                    <a:gd name="T37" fmla="*/ 427 h 769"/>
                    <a:gd name="T38" fmla="*/ 196 w 826"/>
                    <a:gd name="T39" fmla="*/ 410 h 769"/>
                    <a:gd name="T40" fmla="*/ 227 w 826"/>
                    <a:gd name="T41" fmla="*/ 394 h 769"/>
                    <a:gd name="T42" fmla="*/ 249 w 826"/>
                    <a:gd name="T43" fmla="*/ 380 h 769"/>
                    <a:gd name="T44" fmla="*/ 272 w 826"/>
                    <a:gd name="T45" fmla="*/ 365 h 769"/>
                    <a:gd name="T46" fmla="*/ 294 w 826"/>
                    <a:gd name="T47" fmla="*/ 349 h 769"/>
                    <a:gd name="T48" fmla="*/ 309 w 826"/>
                    <a:gd name="T49" fmla="*/ 328 h 769"/>
                    <a:gd name="T50" fmla="*/ 325 w 826"/>
                    <a:gd name="T51" fmla="*/ 306 h 769"/>
                    <a:gd name="T52" fmla="*/ 342 w 826"/>
                    <a:gd name="T53" fmla="*/ 281 h 769"/>
                    <a:gd name="T54" fmla="*/ 358 w 826"/>
                    <a:gd name="T55" fmla="*/ 262 h 769"/>
                    <a:gd name="T56" fmla="*/ 372 w 826"/>
                    <a:gd name="T57" fmla="*/ 243 h 769"/>
                    <a:gd name="T58" fmla="*/ 389 w 826"/>
                    <a:gd name="T59" fmla="*/ 224 h 769"/>
                    <a:gd name="T60" fmla="*/ 400 w 826"/>
                    <a:gd name="T61" fmla="*/ 199 h 769"/>
                    <a:gd name="T62" fmla="*/ 416 w 826"/>
                    <a:gd name="T63" fmla="*/ 180 h 769"/>
                    <a:gd name="T64" fmla="*/ 438 w 826"/>
                    <a:gd name="T65" fmla="*/ 158 h 769"/>
                    <a:gd name="T66" fmla="*/ 456 w 826"/>
                    <a:gd name="T67" fmla="*/ 137 h 769"/>
                    <a:gd name="T68" fmla="*/ 476 w 826"/>
                    <a:gd name="T69" fmla="*/ 119 h 769"/>
                    <a:gd name="T70" fmla="*/ 498 w 826"/>
                    <a:gd name="T71" fmla="*/ 100 h 769"/>
                    <a:gd name="T72" fmla="*/ 526 w 826"/>
                    <a:gd name="T73" fmla="*/ 86 h 769"/>
                    <a:gd name="T74" fmla="*/ 551 w 826"/>
                    <a:gd name="T75" fmla="*/ 70 h 769"/>
                    <a:gd name="T76" fmla="*/ 575 w 826"/>
                    <a:gd name="T77" fmla="*/ 56 h 769"/>
                    <a:gd name="T78" fmla="*/ 599 w 826"/>
                    <a:gd name="T79" fmla="*/ 44 h 769"/>
                    <a:gd name="T80" fmla="*/ 625 w 826"/>
                    <a:gd name="T81" fmla="*/ 29 h 769"/>
                    <a:gd name="T82" fmla="*/ 652 w 826"/>
                    <a:gd name="T83" fmla="*/ 15 h 769"/>
                    <a:gd name="T84" fmla="*/ 682 w 826"/>
                    <a:gd name="T85" fmla="*/ 1 h 769"/>
                    <a:gd name="T86" fmla="*/ 704 w 826"/>
                    <a:gd name="T87" fmla="*/ 10 h 769"/>
                    <a:gd name="T88" fmla="*/ 719 w 826"/>
                    <a:gd name="T89" fmla="*/ 25 h 769"/>
                    <a:gd name="T90" fmla="*/ 734 w 826"/>
                    <a:gd name="T91" fmla="*/ 40 h 769"/>
                    <a:gd name="T92" fmla="*/ 751 w 826"/>
                    <a:gd name="T93" fmla="*/ 56 h 769"/>
                    <a:gd name="T94" fmla="*/ 766 w 826"/>
                    <a:gd name="T95" fmla="*/ 71 h 769"/>
                    <a:gd name="T96" fmla="*/ 781 w 826"/>
                    <a:gd name="T97" fmla="*/ 86 h 769"/>
                    <a:gd name="T98" fmla="*/ 795 w 826"/>
                    <a:gd name="T99" fmla="*/ 100 h 769"/>
                    <a:gd name="T100" fmla="*/ 812 w 826"/>
                    <a:gd name="T101" fmla="*/ 118 h 769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826" h="769">
                      <a:moveTo>
                        <a:pt x="132" y="768"/>
                      </a:moveTo>
                      <a:lnTo>
                        <a:pt x="128" y="764"/>
                      </a:lnTo>
                      <a:lnTo>
                        <a:pt x="123" y="760"/>
                      </a:lnTo>
                      <a:lnTo>
                        <a:pt x="119" y="756"/>
                      </a:lnTo>
                      <a:lnTo>
                        <a:pt x="113" y="749"/>
                      </a:lnTo>
                      <a:lnTo>
                        <a:pt x="111" y="748"/>
                      </a:lnTo>
                      <a:lnTo>
                        <a:pt x="106" y="742"/>
                      </a:lnTo>
                      <a:lnTo>
                        <a:pt x="102" y="738"/>
                      </a:lnTo>
                      <a:lnTo>
                        <a:pt x="97" y="734"/>
                      </a:lnTo>
                      <a:lnTo>
                        <a:pt x="93" y="730"/>
                      </a:lnTo>
                      <a:lnTo>
                        <a:pt x="89" y="726"/>
                      </a:lnTo>
                      <a:lnTo>
                        <a:pt x="85" y="722"/>
                      </a:lnTo>
                      <a:lnTo>
                        <a:pt x="82" y="719"/>
                      </a:lnTo>
                      <a:lnTo>
                        <a:pt x="78" y="715"/>
                      </a:lnTo>
                      <a:lnTo>
                        <a:pt x="74" y="711"/>
                      </a:lnTo>
                      <a:lnTo>
                        <a:pt x="70" y="707"/>
                      </a:lnTo>
                      <a:lnTo>
                        <a:pt x="66" y="703"/>
                      </a:lnTo>
                      <a:lnTo>
                        <a:pt x="62" y="698"/>
                      </a:lnTo>
                      <a:lnTo>
                        <a:pt x="59" y="696"/>
                      </a:lnTo>
                      <a:lnTo>
                        <a:pt x="55" y="692"/>
                      </a:lnTo>
                      <a:lnTo>
                        <a:pt x="51" y="687"/>
                      </a:lnTo>
                      <a:lnTo>
                        <a:pt x="47" y="683"/>
                      </a:lnTo>
                      <a:lnTo>
                        <a:pt x="45" y="682"/>
                      </a:lnTo>
                      <a:lnTo>
                        <a:pt x="40" y="677"/>
                      </a:lnTo>
                      <a:lnTo>
                        <a:pt x="39" y="675"/>
                      </a:lnTo>
                      <a:lnTo>
                        <a:pt x="32" y="668"/>
                      </a:lnTo>
                      <a:lnTo>
                        <a:pt x="30" y="667"/>
                      </a:lnTo>
                      <a:lnTo>
                        <a:pt x="26" y="663"/>
                      </a:lnTo>
                      <a:lnTo>
                        <a:pt x="23" y="660"/>
                      </a:lnTo>
                      <a:lnTo>
                        <a:pt x="19" y="656"/>
                      </a:lnTo>
                      <a:lnTo>
                        <a:pt x="15" y="652"/>
                      </a:lnTo>
                      <a:lnTo>
                        <a:pt x="8" y="645"/>
                      </a:lnTo>
                      <a:lnTo>
                        <a:pt x="7" y="644"/>
                      </a:lnTo>
                      <a:lnTo>
                        <a:pt x="0" y="637"/>
                      </a:lnTo>
                      <a:lnTo>
                        <a:pt x="10" y="627"/>
                      </a:lnTo>
                      <a:lnTo>
                        <a:pt x="8" y="623"/>
                      </a:lnTo>
                      <a:lnTo>
                        <a:pt x="13" y="616"/>
                      </a:lnTo>
                      <a:lnTo>
                        <a:pt x="14" y="609"/>
                      </a:lnTo>
                      <a:lnTo>
                        <a:pt x="18" y="605"/>
                      </a:lnTo>
                      <a:lnTo>
                        <a:pt x="21" y="600"/>
                      </a:lnTo>
                      <a:lnTo>
                        <a:pt x="26" y="594"/>
                      </a:lnTo>
                      <a:lnTo>
                        <a:pt x="30" y="590"/>
                      </a:lnTo>
                      <a:lnTo>
                        <a:pt x="30" y="585"/>
                      </a:lnTo>
                      <a:lnTo>
                        <a:pt x="35" y="581"/>
                      </a:lnTo>
                      <a:lnTo>
                        <a:pt x="37" y="575"/>
                      </a:lnTo>
                      <a:lnTo>
                        <a:pt x="43" y="570"/>
                      </a:lnTo>
                      <a:lnTo>
                        <a:pt x="44" y="563"/>
                      </a:lnTo>
                      <a:lnTo>
                        <a:pt x="48" y="559"/>
                      </a:lnTo>
                      <a:lnTo>
                        <a:pt x="51" y="553"/>
                      </a:lnTo>
                      <a:lnTo>
                        <a:pt x="56" y="548"/>
                      </a:lnTo>
                      <a:lnTo>
                        <a:pt x="61" y="544"/>
                      </a:lnTo>
                      <a:lnTo>
                        <a:pt x="62" y="537"/>
                      </a:lnTo>
                      <a:lnTo>
                        <a:pt x="66" y="533"/>
                      </a:lnTo>
                      <a:lnTo>
                        <a:pt x="72" y="527"/>
                      </a:lnTo>
                      <a:lnTo>
                        <a:pt x="76" y="523"/>
                      </a:lnTo>
                      <a:lnTo>
                        <a:pt x="80" y="519"/>
                      </a:lnTo>
                      <a:lnTo>
                        <a:pt x="85" y="513"/>
                      </a:lnTo>
                      <a:lnTo>
                        <a:pt x="89" y="509"/>
                      </a:lnTo>
                      <a:lnTo>
                        <a:pt x="96" y="502"/>
                      </a:lnTo>
                      <a:lnTo>
                        <a:pt x="100" y="498"/>
                      </a:lnTo>
                      <a:lnTo>
                        <a:pt x="105" y="494"/>
                      </a:lnTo>
                      <a:lnTo>
                        <a:pt x="110" y="489"/>
                      </a:lnTo>
                      <a:lnTo>
                        <a:pt x="114" y="484"/>
                      </a:lnTo>
                      <a:lnTo>
                        <a:pt x="118" y="480"/>
                      </a:lnTo>
                      <a:lnTo>
                        <a:pt x="122" y="476"/>
                      </a:lnTo>
                      <a:lnTo>
                        <a:pt x="128" y="471"/>
                      </a:lnTo>
                      <a:lnTo>
                        <a:pt x="132" y="467"/>
                      </a:lnTo>
                      <a:lnTo>
                        <a:pt x="136" y="463"/>
                      </a:lnTo>
                      <a:lnTo>
                        <a:pt x="142" y="457"/>
                      </a:lnTo>
                      <a:lnTo>
                        <a:pt x="146" y="453"/>
                      </a:lnTo>
                      <a:lnTo>
                        <a:pt x="150" y="449"/>
                      </a:lnTo>
                      <a:lnTo>
                        <a:pt x="154" y="445"/>
                      </a:lnTo>
                      <a:lnTo>
                        <a:pt x="162" y="442"/>
                      </a:lnTo>
                      <a:lnTo>
                        <a:pt x="166" y="438"/>
                      </a:lnTo>
                      <a:lnTo>
                        <a:pt x="173" y="431"/>
                      </a:lnTo>
                      <a:lnTo>
                        <a:pt x="177" y="427"/>
                      </a:lnTo>
                      <a:lnTo>
                        <a:pt x="181" y="423"/>
                      </a:lnTo>
                      <a:lnTo>
                        <a:pt x="188" y="419"/>
                      </a:lnTo>
                      <a:lnTo>
                        <a:pt x="192" y="414"/>
                      </a:lnTo>
                      <a:lnTo>
                        <a:pt x="196" y="410"/>
                      </a:lnTo>
                      <a:lnTo>
                        <a:pt x="202" y="410"/>
                      </a:lnTo>
                      <a:lnTo>
                        <a:pt x="209" y="404"/>
                      </a:lnTo>
                      <a:lnTo>
                        <a:pt x="217" y="398"/>
                      </a:lnTo>
                      <a:lnTo>
                        <a:pt x="227" y="394"/>
                      </a:lnTo>
                      <a:lnTo>
                        <a:pt x="232" y="391"/>
                      </a:lnTo>
                      <a:lnTo>
                        <a:pt x="236" y="387"/>
                      </a:lnTo>
                      <a:lnTo>
                        <a:pt x="243" y="386"/>
                      </a:lnTo>
                      <a:lnTo>
                        <a:pt x="249" y="380"/>
                      </a:lnTo>
                      <a:lnTo>
                        <a:pt x="257" y="375"/>
                      </a:lnTo>
                      <a:lnTo>
                        <a:pt x="261" y="371"/>
                      </a:lnTo>
                      <a:lnTo>
                        <a:pt x="268" y="369"/>
                      </a:lnTo>
                      <a:lnTo>
                        <a:pt x="272" y="365"/>
                      </a:lnTo>
                      <a:lnTo>
                        <a:pt x="280" y="362"/>
                      </a:lnTo>
                      <a:lnTo>
                        <a:pt x="284" y="358"/>
                      </a:lnTo>
                      <a:lnTo>
                        <a:pt x="288" y="354"/>
                      </a:lnTo>
                      <a:lnTo>
                        <a:pt x="294" y="349"/>
                      </a:lnTo>
                      <a:lnTo>
                        <a:pt x="298" y="344"/>
                      </a:lnTo>
                      <a:lnTo>
                        <a:pt x="302" y="340"/>
                      </a:lnTo>
                      <a:lnTo>
                        <a:pt x="303" y="333"/>
                      </a:lnTo>
                      <a:lnTo>
                        <a:pt x="309" y="328"/>
                      </a:lnTo>
                      <a:lnTo>
                        <a:pt x="313" y="324"/>
                      </a:lnTo>
                      <a:lnTo>
                        <a:pt x="317" y="314"/>
                      </a:lnTo>
                      <a:lnTo>
                        <a:pt x="324" y="307"/>
                      </a:lnTo>
                      <a:lnTo>
                        <a:pt x="325" y="306"/>
                      </a:lnTo>
                      <a:lnTo>
                        <a:pt x="330" y="299"/>
                      </a:lnTo>
                      <a:lnTo>
                        <a:pt x="336" y="292"/>
                      </a:lnTo>
                      <a:lnTo>
                        <a:pt x="341" y="288"/>
                      </a:lnTo>
                      <a:lnTo>
                        <a:pt x="342" y="281"/>
                      </a:lnTo>
                      <a:lnTo>
                        <a:pt x="346" y="277"/>
                      </a:lnTo>
                      <a:lnTo>
                        <a:pt x="352" y="272"/>
                      </a:lnTo>
                      <a:lnTo>
                        <a:pt x="354" y="266"/>
                      </a:lnTo>
                      <a:lnTo>
                        <a:pt x="358" y="262"/>
                      </a:lnTo>
                      <a:lnTo>
                        <a:pt x="364" y="257"/>
                      </a:lnTo>
                      <a:lnTo>
                        <a:pt x="363" y="253"/>
                      </a:lnTo>
                      <a:lnTo>
                        <a:pt x="367" y="248"/>
                      </a:lnTo>
                      <a:lnTo>
                        <a:pt x="372" y="243"/>
                      </a:lnTo>
                      <a:lnTo>
                        <a:pt x="375" y="237"/>
                      </a:lnTo>
                      <a:lnTo>
                        <a:pt x="379" y="233"/>
                      </a:lnTo>
                      <a:lnTo>
                        <a:pt x="384" y="228"/>
                      </a:lnTo>
                      <a:lnTo>
                        <a:pt x="389" y="224"/>
                      </a:lnTo>
                      <a:lnTo>
                        <a:pt x="389" y="215"/>
                      </a:lnTo>
                      <a:lnTo>
                        <a:pt x="393" y="211"/>
                      </a:lnTo>
                      <a:lnTo>
                        <a:pt x="398" y="206"/>
                      </a:lnTo>
                      <a:lnTo>
                        <a:pt x="400" y="199"/>
                      </a:lnTo>
                      <a:lnTo>
                        <a:pt x="404" y="195"/>
                      </a:lnTo>
                      <a:lnTo>
                        <a:pt x="409" y="189"/>
                      </a:lnTo>
                      <a:lnTo>
                        <a:pt x="412" y="184"/>
                      </a:lnTo>
                      <a:lnTo>
                        <a:pt x="416" y="180"/>
                      </a:lnTo>
                      <a:lnTo>
                        <a:pt x="423" y="173"/>
                      </a:lnTo>
                      <a:lnTo>
                        <a:pt x="427" y="169"/>
                      </a:lnTo>
                      <a:lnTo>
                        <a:pt x="434" y="162"/>
                      </a:lnTo>
                      <a:lnTo>
                        <a:pt x="438" y="158"/>
                      </a:lnTo>
                      <a:lnTo>
                        <a:pt x="444" y="152"/>
                      </a:lnTo>
                      <a:lnTo>
                        <a:pt x="446" y="147"/>
                      </a:lnTo>
                      <a:lnTo>
                        <a:pt x="450" y="143"/>
                      </a:lnTo>
                      <a:lnTo>
                        <a:pt x="456" y="137"/>
                      </a:lnTo>
                      <a:lnTo>
                        <a:pt x="460" y="133"/>
                      </a:lnTo>
                      <a:lnTo>
                        <a:pt x="464" y="129"/>
                      </a:lnTo>
                      <a:lnTo>
                        <a:pt x="468" y="125"/>
                      </a:lnTo>
                      <a:lnTo>
                        <a:pt x="476" y="119"/>
                      </a:lnTo>
                      <a:lnTo>
                        <a:pt x="482" y="114"/>
                      </a:lnTo>
                      <a:lnTo>
                        <a:pt x="490" y="108"/>
                      </a:lnTo>
                      <a:lnTo>
                        <a:pt x="494" y="104"/>
                      </a:lnTo>
                      <a:lnTo>
                        <a:pt x="498" y="100"/>
                      </a:lnTo>
                      <a:lnTo>
                        <a:pt x="505" y="99"/>
                      </a:lnTo>
                      <a:lnTo>
                        <a:pt x="512" y="95"/>
                      </a:lnTo>
                      <a:lnTo>
                        <a:pt x="516" y="91"/>
                      </a:lnTo>
                      <a:lnTo>
                        <a:pt x="526" y="86"/>
                      </a:lnTo>
                      <a:lnTo>
                        <a:pt x="531" y="84"/>
                      </a:lnTo>
                      <a:lnTo>
                        <a:pt x="535" y="80"/>
                      </a:lnTo>
                      <a:lnTo>
                        <a:pt x="544" y="77"/>
                      </a:lnTo>
                      <a:lnTo>
                        <a:pt x="551" y="70"/>
                      </a:lnTo>
                      <a:lnTo>
                        <a:pt x="556" y="67"/>
                      </a:lnTo>
                      <a:lnTo>
                        <a:pt x="560" y="63"/>
                      </a:lnTo>
                      <a:lnTo>
                        <a:pt x="567" y="62"/>
                      </a:lnTo>
                      <a:lnTo>
                        <a:pt x="575" y="56"/>
                      </a:lnTo>
                      <a:lnTo>
                        <a:pt x="581" y="51"/>
                      </a:lnTo>
                      <a:lnTo>
                        <a:pt x="588" y="49"/>
                      </a:lnTo>
                      <a:lnTo>
                        <a:pt x="594" y="48"/>
                      </a:lnTo>
                      <a:lnTo>
                        <a:pt x="599" y="44"/>
                      </a:lnTo>
                      <a:lnTo>
                        <a:pt x="604" y="38"/>
                      </a:lnTo>
                      <a:lnTo>
                        <a:pt x="612" y="38"/>
                      </a:lnTo>
                      <a:lnTo>
                        <a:pt x="619" y="32"/>
                      </a:lnTo>
                      <a:lnTo>
                        <a:pt x="625" y="29"/>
                      </a:lnTo>
                      <a:lnTo>
                        <a:pt x="629" y="25"/>
                      </a:lnTo>
                      <a:lnTo>
                        <a:pt x="637" y="22"/>
                      </a:lnTo>
                      <a:lnTo>
                        <a:pt x="645" y="16"/>
                      </a:lnTo>
                      <a:lnTo>
                        <a:pt x="652" y="15"/>
                      </a:lnTo>
                      <a:lnTo>
                        <a:pt x="658" y="12"/>
                      </a:lnTo>
                      <a:lnTo>
                        <a:pt x="667" y="8"/>
                      </a:lnTo>
                      <a:lnTo>
                        <a:pt x="674" y="7"/>
                      </a:lnTo>
                      <a:lnTo>
                        <a:pt x="682" y="1"/>
                      </a:lnTo>
                      <a:lnTo>
                        <a:pt x="688" y="1"/>
                      </a:lnTo>
                      <a:lnTo>
                        <a:pt x="692" y="0"/>
                      </a:lnTo>
                      <a:lnTo>
                        <a:pt x="700" y="5"/>
                      </a:lnTo>
                      <a:lnTo>
                        <a:pt x="704" y="10"/>
                      </a:lnTo>
                      <a:lnTo>
                        <a:pt x="706" y="11"/>
                      </a:lnTo>
                      <a:lnTo>
                        <a:pt x="711" y="16"/>
                      </a:lnTo>
                      <a:lnTo>
                        <a:pt x="715" y="20"/>
                      </a:lnTo>
                      <a:lnTo>
                        <a:pt x="719" y="25"/>
                      </a:lnTo>
                      <a:lnTo>
                        <a:pt x="723" y="29"/>
                      </a:lnTo>
                      <a:lnTo>
                        <a:pt x="727" y="33"/>
                      </a:lnTo>
                      <a:lnTo>
                        <a:pt x="732" y="37"/>
                      </a:lnTo>
                      <a:lnTo>
                        <a:pt x="734" y="40"/>
                      </a:lnTo>
                      <a:lnTo>
                        <a:pt x="740" y="45"/>
                      </a:lnTo>
                      <a:lnTo>
                        <a:pt x="744" y="49"/>
                      </a:lnTo>
                      <a:lnTo>
                        <a:pt x="747" y="52"/>
                      </a:lnTo>
                      <a:lnTo>
                        <a:pt x="751" y="56"/>
                      </a:lnTo>
                      <a:lnTo>
                        <a:pt x="753" y="59"/>
                      </a:lnTo>
                      <a:lnTo>
                        <a:pt x="759" y="64"/>
                      </a:lnTo>
                      <a:lnTo>
                        <a:pt x="763" y="68"/>
                      </a:lnTo>
                      <a:lnTo>
                        <a:pt x="766" y="71"/>
                      </a:lnTo>
                      <a:lnTo>
                        <a:pt x="770" y="75"/>
                      </a:lnTo>
                      <a:lnTo>
                        <a:pt x="773" y="78"/>
                      </a:lnTo>
                      <a:lnTo>
                        <a:pt x="777" y="82"/>
                      </a:lnTo>
                      <a:lnTo>
                        <a:pt x="781" y="86"/>
                      </a:lnTo>
                      <a:lnTo>
                        <a:pt x="782" y="88"/>
                      </a:lnTo>
                      <a:lnTo>
                        <a:pt x="786" y="92"/>
                      </a:lnTo>
                      <a:lnTo>
                        <a:pt x="790" y="96"/>
                      </a:lnTo>
                      <a:lnTo>
                        <a:pt x="795" y="100"/>
                      </a:lnTo>
                      <a:lnTo>
                        <a:pt x="800" y="105"/>
                      </a:lnTo>
                      <a:lnTo>
                        <a:pt x="804" y="110"/>
                      </a:lnTo>
                      <a:lnTo>
                        <a:pt x="808" y="114"/>
                      </a:lnTo>
                      <a:lnTo>
                        <a:pt x="812" y="118"/>
                      </a:lnTo>
                      <a:lnTo>
                        <a:pt x="818" y="123"/>
                      </a:lnTo>
                      <a:lnTo>
                        <a:pt x="825" y="116"/>
                      </a:lnTo>
                    </a:path>
                  </a:pathLst>
                </a:custGeom>
                <a:solidFill>
                  <a:srgbClr val="9B9B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998" name="Freeform 815">
                  <a:extLst>
                    <a:ext uri="{FF2B5EF4-FFF2-40B4-BE49-F238E27FC236}">
                      <a16:creationId xmlns:a16="http://schemas.microsoft.com/office/drawing/2014/main" id="{A4C9291D-DED7-4FC7-BB15-48F493A1F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12" y="2326"/>
                  <a:ext cx="769" cy="823"/>
                </a:xfrm>
                <a:custGeom>
                  <a:avLst/>
                  <a:gdLst>
                    <a:gd name="T0" fmla="*/ 12 w 769"/>
                    <a:gd name="T1" fmla="*/ 703 h 823"/>
                    <a:gd name="T2" fmla="*/ 30 w 769"/>
                    <a:gd name="T3" fmla="*/ 721 h 823"/>
                    <a:gd name="T4" fmla="*/ 45 w 769"/>
                    <a:gd name="T5" fmla="*/ 736 h 823"/>
                    <a:gd name="T6" fmla="*/ 62 w 769"/>
                    <a:gd name="T7" fmla="*/ 752 h 823"/>
                    <a:gd name="T8" fmla="*/ 77 w 769"/>
                    <a:gd name="T9" fmla="*/ 767 h 823"/>
                    <a:gd name="T10" fmla="*/ 92 w 769"/>
                    <a:gd name="T11" fmla="*/ 782 h 823"/>
                    <a:gd name="T12" fmla="*/ 106 w 769"/>
                    <a:gd name="T13" fmla="*/ 796 h 823"/>
                    <a:gd name="T14" fmla="*/ 123 w 769"/>
                    <a:gd name="T15" fmla="*/ 814 h 823"/>
                    <a:gd name="T16" fmla="*/ 144 w 769"/>
                    <a:gd name="T17" fmla="*/ 813 h 823"/>
                    <a:gd name="T18" fmla="*/ 169 w 769"/>
                    <a:gd name="T19" fmla="*/ 802 h 823"/>
                    <a:gd name="T20" fmla="*/ 188 w 769"/>
                    <a:gd name="T21" fmla="*/ 788 h 823"/>
                    <a:gd name="T22" fmla="*/ 210 w 769"/>
                    <a:gd name="T23" fmla="*/ 774 h 823"/>
                    <a:gd name="T24" fmla="*/ 232 w 769"/>
                    <a:gd name="T25" fmla="*/ 760 h 823"/>
                    <a:gd name="T26" fmla="*/ 250 w 769"/>
                    <a:gd name="T27" fmla="*/ 743 h 823"/>
                    <a:gd name="T28" fmla="*/ 270 w 769"/>
                    <a:gd name="T29" fmla="*/ 722 h 823"/>
                    <a:gd name="T30" fmla="*/ 288 w 769"/>
                    <a:gd name="T31" fmla="*/ 704 h 823"/>
                    <a:gd name="T32" fmla="*/ 306 w 769"/>
                    <a:gd name="T33" fmla="*/ 686 h 823"/>
                    <a:gd name="T34" fmla="*/ 324 w 769"/>
                    <a:gd name="T35" fmla="*/ 668 h 823"/>
                    <a:gd name="T36" fmla="*/ 342 w 769"/>
                    <a:gd name="T37" fmla="*/ 645 h 823"/>
                    <a:gd name="T38" fmla="*/ 358 w 769"/>
                    <a:gd name="T39" fmla="*/ 626 h 823"/>
                    <a:gd name="T40" fmla="*/ 374 w 769"/>
                    <a:gd name="T41" fmla="*/ 596 h 823"/>
                    <a:gd name="T42" fmla="*/ 388 w 769"/>
                    <a:gd name="T43" fmla="*/ 574 h 823"/>
                    <a:gd name="T44" fmla="*/ 403 w 769"/>
                    <a:gd name="T45" fmla="*/ 550 h 823"/>
                    <a:gd name="T46" fmla="*/ 420 w 769"/>
                    <a:gd name="T47" fmla="*/ 529 h 823"/>
                    <a:gd name="T48" fmla="*/ 440 w 769"/>
                    <a:gd name="T49" fmla="*/ 513 h 823"/>
                    <a:gd name="T50" fmla="*/ 461 w 769"/>
                    <a:gd name="T51" fmla="*/ 496 h 823"/>
                    <a:gd name="T52" fmla="*/ 487 w 769"/>
                    <a:gd name="T53" fmla="*/ 480 h 823"/>
                    <a:gd name="T54" fmla="*/ 506 w 769"/>
                    <a:gd name="T55" fmla="*/ 464 h 823"/>
                    <a:gd name="T56" fmla="*/ 525 w 769"/>
                    <a:gd name="T57" fmla="*/ 450 h 823"/>
                    <a:gd name="T58" fmla="*/ 545 w 769"/>
                    <a:gd name="T59" fmla="*/ 434 h 823"/>
                    <a:gd name="T60" fmla="*/ 569 w 769"/>
                    <a:gd name="T61" fmla="*/ 423 h 823"/>
                    <a:gd name="T62" fmla="*/ 589 w 769"/>
                    <a:gd name="T63" fmla="*/ 406 h 823"/>
                    <a:gd name="T64" fmla="*/ 611 w 769"/>
                    <a:gd name="T65" fmla="*/ 384 h 823"/>
                    <a:gd name="T66" fmla="*/ 634 w 769"/>
                    <a:gd name="T67" fmla="*/ 369 h 823"/>
                    <a:gd name="T68" fmla="*/ 649 w 769"/>
                    <a:gd name="T69" fmla="*/ 346 h 823"/>
                    <a:gd name="T70" fmla="*/ 668 w 769"/>
                    <a:gd name="T71" fmla="*/ 324 h 823"/>
                    <a:gd name="T72" fmla="*/ 682 w 769"/>
                    <a:gd name="T73" fmla="*/ 297 h 823"/>
                    <a:gd name="T74" fmla="*/ 698 w 769"/>
                    <a:gd name="T75" fmla="*/ 272 h 823"/>
                    <a:gd name="T76" fmla="*/ 711 w 769"/>
                    <a:gd name="T77" fmla="*/ 246 h 823"/>
                    <a:gd name="T78" fmla="*/ 724 w 769"/>
                    <a:gd name="T79" fmla="*/ 224 h 823"/>
                    <a:gd name="T80" fmla="*/ 740 w 769"/>
                    <a:gd name="T81" fmla="*/ 198 h 823"/>
                    <a:gd name="T82" fmla="*/ 753 w 769"/>
                    <a:gd name="T83" fmla="*/ 170 h 823"/>
                    <a:gd name="T84" fmla="*/ 767 w 769"/>
                    <a:gd name="T85" fmla="*/ 140 h 823"/>
                    <a:gd name="T86" fmla="*/ 759 w 769"/>
                    <a:gd name="T87" fmla="*/ 118 h 823"/>
                    <a:gd name="T88" fmla="*/ 744 w 769"/>
                    <a:gd name="T89" fmla="*/ 103 h 823"/>
                    <a:gd name="T90" fmla="*/ 729 w 769"/>
                    <a:gd name="T91" fmla="*/ 88 h 823"/>
                    <a:gd name="T92" fmla="*/ 711 w 769"/>
                    <a:gd name="T93" fmla="*/ 70 h 823"/>
                    <a:gd name="T94" fmla="*/ 697 w 769"/>
                    <a:gd name="T95" fmla="*/ 57 h 823"/>
                    <a:gd name="T96" fmla="*/ 682 w 769"/>
                    <a:gd name="T97" fmla="*/ 41 h 823"/>
                    <a:gd name="T98" fmla="*/ 667 w 769"/>
                    <a:gd name="T99" fmla="*/ 26 h 823"/>
                    <a:gd name="T100" fmla="*/ 651 w 769"/>
                    <a:gd name="T101" fmla="*/ 10 h 82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769" h="823">
                      <a:moveTo>
                        <a:pt x="0" y="691"/>
                      </a:moveTo>
                      <a:lnTo>
                        <a:pt x="4" y="695"/>
                      </a:lnTo>
                      <a:lnTo>
                        <a:pt x="8" y="699"/>
                      </a:lnTo>
                      <a:lnTo>
                        <a:pt x="12" y="703"/>
                      </a:lnTo>
                      <a:lnTo>
                        <a:pt x="19" y="710"/>
                      </a:lnTo>
                      <a:lnTo>
                        <a:pt x="21" y="711"/>
                      </a:lnTo>
                      <a:lnTo>
                        <a:pt x="26" y="717"/>
                      </a:lnTo>
                      <a:lnTo>
                        <a:pt x="30" y="721"/>
                      </a:lnTo>
                      <a:lnTo>
                        <a:pt x="34" y="725"/>
                      </a:lnTo>
                      <a:lnTo>
                        <a:pt x="38" y="729"/>
                      </a:lnTo>
                      <a:lnTo>
                        <a:pt x="43" y="733"/>
                      </a:lnTo>
                      <a:lnTo>
                        <a:pt x="45" y="736"/>
                      </a:lnTo>
                      <a:lnTo>
                        <a:pt x="49" y="740"/>
                      </a:lnTo>
                      <a:lnTo>
                        <a:pt x="53" y="744"/>
                      </a:lnTo>
                      <a:lnTo>
                        <a:pt x="58" y="748"/>
                      </a:lnTo>
                      <a:lnTo>
                        <a:pt x="62" y="752"/>
                      </a:lnTo>
                      <a:lnTo>
                        <a:pt x="66" y="756"/>
                      </a:lnTo>
                      <a:lnTo>
                        <a:pt x="70" y="761"/>
                      </a:lnTo>
                      <a:lnTo>
                        <a:pt x="73" y="763"/>
                      </a:lnTo>
                      <a:lnTo>
                        <a:pt x="77" y="767"/>
                      </a:lnTo>
                      <a:lnTo>
                        <a:pt x="81" y="772"/>
                      </a:lnTo>
                      <a:lnTo>
                        <a:pt x="85" y="776"/>
                      </a:lnTo>
                      <a:lnTo>
                        <a:pt x="86" y="777"/>
                      </a:lnTo>
                      <a:lnTo>
                        <a:pt x="92" y="782"/>
                      </a:lnTo>
                      <a:lnTo>
                        <a:pt x="93" y="784"/>
                      </a:lnTo>
                      <a:lnTo>
                        <a:pt x="100" y="791"/>
                      </a:lnTo>
                      <a:lnTo>
                        <a:pt x="101" y="792"/>
                      </a:lnTo>
                      <a:lnTo>
                        <a:pt x="106" y="796"/>
                      </a:lnTo>
                      <a:lnTo>
                        <a:pt x="108" y="799"/>
                      </a:lnTo>
                      <a:lnTo>
                        <a:pt x="111" y="802"/>
                      </a:lnTo>
                      <a:lnTo>
                        <a:pt x="117" y="807"/>
                      </a:lnTo>
                      <a:lnTo>
                        <a:pt x="123" y="814"/>
                      </a:lnTo>
                      <a:lnTo>
                        <a:pt x="125" y="815"/>
                      </a:lnTo>
                      <a:lnTo>
                        <a:pt x="132" y="822"/>
                      </a:lnTo>
                      <a:lnTo>
                        <a:pt x="141" y="813"/>
                      </a:lnTo>
                      <a:lnTo>
                        <a:pt x="144" y="813"/>
                      </a:lnTo>
                      <a:lnTo>
                        <a:pt x="152" y="810"/>
                      </a:lnTo>
                      <a:lnTo>
                        <a:pt x="159" y="808"/>
                      </a:lnTo>
                      <a:lnTo>
                        <a:pt x="163" y="804"/>
                      </a:lnTo>
                      <a:lnTo>
                        <a:pt x="169" y="802"/>
                      </a:lnTo>
                      <a:lnTo>
                        <a:pt x="174" y="796"/>
                      </a:lnTo>
                      <a:lnTo>
                        <a:pt x="178" y="792"/>
                      </a:lnTo>
                      <a:lnTo>
                        <a:pt x="184" y="792"/>
                      </a:lnTo>
                      <a:lnTo>
                        <a:pt x="188" y="788"/>
                      </a:lnTo>
                      <a:lnTo>
                        <a:pt x="193" y="785"/>
                      </a:lnTo>
                      <a:lnTo>
                        <a:pt x="199" y="780"/>
                      </a:lnTo>
                      <a:lnTo>
                        <a:pt x="206" y="778"/>
                      </a:lnTo>
                      <a:lnTo>
                        <a:pt x="210" y="774"/>
                      </a:lnTo>
                      <a:lnTo>
                        <a:pt x="215" y="771"/>
                      </a:lnTo>
                      <a:lnTo>
                        <a:pt x="221" y="766"/>
                      </a:lnTo>
                      <a:lnTo>
                        <a:pt x="225" y="762"/>
                      </a:lnTo>
                      <a:lnTo>
                        <a:pt x="232" y="760"/>
                      </a:lnTo>
                      <a:lnTo>
                        <a:pt x="236" y="756"/>
                      </a:lnTo>
                      <a:lnTo>
                        <a:pt x="241" y="751"/>
                      </a:lnTo>
                      <a:lnTo>
                        <a:pt x="245" y="747"/>
                      </a:lnTo>
                      <a:lnTo>
                        <a:pt x="250" y="743"/>
                      </a:lnTo>
                      <a:lnTo>
                        <a:pt x="255" y="737"/>
                      </a:lnTo>
                      <a:lnTo>
                        <a:pt x="259" y="733"/>
                      </a:lnTo>
                      <a:lnTo>
                        <a:pt x="266" y="726"/>
                      </a:lnTo>
                      <a:lnTo>
                        <a:pt x="270" y="722"/>
                      </a:lnTo>
                      <a:lnTo>
                        <a:pt x="274" y="718"/>
                      </a:lnTo>
                      <a:lnTo>
                        <a:pt x="280" y="712"/>
                      </a:lnTo>
                      <a:lnTo>
                        <a:pt x="284" y="708"/>
                      </a:lnTo>
                      <a:lnTo>
                        <a:pt x="288" y="704"/>
                      </a:lnTo>
                      <a:lnTo>
                        <a:pt x="292" y="700"/>
                      </a:lnTo>
                      <a:lnTo>
                        <a:pt x="298" y="695"/>
                      </a:lnTo>
                      <a:lnTo>
                        <a:pt x="302" y="690"/>
                      </a:lnTo>
                      <a:lnTo>
                        <a:pt x="306" y="686"/>
                      </a:lnTo>
                      <a:lnTo>
                        <a:pt x="311" y="681"/>
                      </a:lnTo>
                      <a:lnTo>
                        <a:pt x="315" y="677"/>
                      </a:lnTo>
                      <a:lnTo>
                        <a:pt x="320" y="673"/>
                      </a:lnTo>
                      <a:lnTo>
                        <a:pt x="324" y="668"/>
                      </a:lnTo>
                      <a:lnTo>
                        <a:pt x="326" y="660"/>
                      </a:lnTo>
                      <a:lnTo>
                        <a:pt x="331" y="656"/>
                      </a:lnTo>
                      <a:lnTo>
                        <a:pt x="337" y="649"/>
                      </a:lnTo>
                      <a:lnTo>
                        <a:pt x="342" y="645"/>
                      </a:lnTo>
                      <a:lnTo>
                        <a:pt x="346" y="641"/>
                      </a:lnTo>
                      <a:lnTo>
                        <a:pt x="350" y="634"/>
                      </a:lnTo>
                      <a:lnTo>
                        <a:pt x="354" y="630"/>
                      </a:lnTo>
                      <a:lnTo>
                        <a:pt x="358" y="626"/>
                      </a:lnTo>
                      <a:lnTo>
                        <a:pt x="358" y="620"/>
                      </a:lnTo>
                      <a:lnTo>
                        <a:pt x="365" y="614"/>
                      </a:lnTo>
                      <a:lnTo>
                        <a:pt x="370" y="605"/>
                      </a:lnTo>
                      <a:lnTo>
                        <a:pt x="374" y="596"/>
                      </a:lnTo>
                      <a:lnTo>
                        <a:pt x="377" y="590"/>
                      </a:lnTo>
                      <a:lnTo>
                        <a:pt x="381" y="586"/>
                      </a:lnTo>
                      <a:lnTo>
                        <a:pt x="383" y="579"/>
                      </a:lnTo>
                      <a:lnTo>
                        <a:pt x="388" y="574"/>
                      </a:lnTo>
                      <a:lnTo>
                        <a:pt x="392" y="564"/>
                      </a:lnTo>
                      <a:lnTo>
                        <a:pt x="396" y="560"/>
                      </a:lnTo>
                      <a:lnTo>
                        <a:pt x="399" y="555"/>
                      </a:lnTo>
                      <a:lnTo>
                        <a:pt x="403" y="550"/>
                      </a:lnTo>
                      <a:lnTo>
                        <a:pt x="406" y="542"/>
                      </a:lnTo>
                      <a:lnTo>
                        <a:pt x="410" y="538"/>
                      </a:lnTo>
                      <a:lnTo>
                        <a:pt x="414" y="534"/>
                      </a:lnTo>
                      <a:lnTo>
                        <a:pt x="420" y="529"/>
                      </a:lnTo>
                      <a:lnTo>
                        <a:pt x="424" y="524"/>
                      </a:lnTo>
                      <a:lnTo>
                        <a:pt x="428" y="520"/>
                      </a:lnTo>
                      <a:lnTo>
                        <a:pt x="435" y="519"/>
                      </a:lnTo>
                      <a:lnTo>
                        <a:pt x="440" y="513"/>
                      </a:lnTo>
                      <a:lnTo>
                        <a:pt x="445" y="509"/>
                      </a:lnTo>
                      <a:lnTo>
                        <a:pt x="453" y="504"/>
                      </a:lnTo>
                      <a:lnTo>
                        <a:pt x="460" y="497"/>
                      </a:lnTo>
                      <a:lnTo>
                        <a:pt x="461" y="496"/>
                      </a:lnTo>
                      <a:lnTo>
                        <a:pt x="469" y="493"/>
                      </a:lnTo>
                      <a:lnTo>
                        <a:pt x="476" y="486"/>
                      </a:lnTo>
                      <a:lnTo>
                        <a:pt x="480" y="482"/>
                      </a:lnTo>
                      <a:lnTo>
                        <a:pt x="487" y="480"/>
                      </a:lnTo>
                      <a:lnTo>
                        <a:pt x="491" y="476"/>
                      </a:lnTo>
                      <a:lnTo>
                        <a:pt x="497" y="471"/>
                      </a:lnTo>
                      <a:lnTo>
                        <a:pt x="502" y="468"/>
                      </a:lnTo>
                      <a:lnTo>
                        <a:pt x="506" y="464"/>
                      </a:lnTo>
                      <a:lnTo>
                        <a:pt x="512" y="459"/>
                      </a:lnTo>
                      <a:lnTo>
                        <a:pt x="516" y="460"/>
                      </a:lnTo>
                      <a:lnTo>
                        <a:pt x="520" y="456"/>
                      </a:lnTo>
                      <a:lnTo>
                        <a:pt x="525" y="450"/>
                      </a:lnTo>
                      <a:lnTo>
                        <a:pt x="531" y="448"/>
                      </a:lnTo>
                      <a:lnTo>
                        <a:pt x="535" y="443"/>
                      </a:lnTo>
                      <a:lnTo>
                        <a:pt x="541" y="438"/>
                      </a:lnTo>
                      <a:lnTo>
                        <a:pt x="545" y="434"/>
                      </a:lnTo>
                      <a:lnTo>
                        <a:pt x="553" y="434"/>
                      </a:lnTo>
                      <a:lnTo>
                        <a:pt x="557" y="430"/>
                      </a:lnTo>
                      <a:lnTo>
                        <a:pt x="563" y="424"/>
                      </a:lnTo>
                      <a:lnTo>
                        <a:pt x="569" y="423"/>
                      </a:lnTo>
                      <a:lnTo>
                        <a:pt x="573" y="419"/>
                      </a:lnTo>
                      <a:lnTo>
                        <a:pt x="579" y="413"/>
                      </a:lnTo>
                      <a:lnTo>
                        <a:pt x="584" y="410"/>
                      </a:lnTo>
                      <a:lnTo>
                        <a:pt x="589" y="406"/>
                      </a:lnTo>
                      <a:lnTo>
                        <a:pt x="595" y="399"/>
                      </a:lnTo>
                      <a:lnTo>
                        <a:pt x="600" y="395"/>
                      </a:lnTo>
                      <a:lnTo>
                        <a:pt x="606" y="388"/>
                      </a:lnTo>
                      <a:lnTo>
                        <a:pt x="611" y="384"/>
                      </a:lnTo>
                      <a:lnTo>
                        <a:pt x="616" y="379"/>
                      </a:lnTo>
                      <a:lnTo>
                        <a:pt x="624" y="379"/>
                      </a:lnTo>
                      <a:lnTo>
                        <a:pt x="628" y="375"/>
                      </a:lnTo>
                      <a:lnTo>
                        <a:pt x="634" y="369"/>
                      </a:lnTo>
                      <a:lnTo>
                        <a:pt x="638" y="365"/>
                      </a:lnTo>
                      <a:lnTo>
                        <a:pt x="642" y="361"/>
                      </a:lnTo>
                      <a:lnTo>
                        <a:pt x="646" y="357"/>
                      </a:lnTo>
                      <a:lnTo>
                        <a:pt x="649" y="346"/>
                      </a:lnTo>
                      <a:lnTo>
                        <a:pt x="654" y="340"/>
                      </a:lnTo>
                      <a:lnTo>
                        <a:pt x="660" y="332"/>
                      </a:lnTo>
                      <a:lnTo>
                        <a:pt x="664" y="328"/>
                      </a:lnTo>
                      <a:lnTo>
                        <a:pt x="668" y="324"/>
                      </a:lnTo>
                      <a:lnTo>
                        <a:pt x="670" y="317"/>
                      </a:lnTo>
                      <a:lnTo>
                        <a:pt x="674" y="310"/>
                      </a:lnTo>
                      <a:lnTo>
                        <a:pt x="678" y="306"/>
                      </a:lnTo>
                      <a:lnTo>
                        <a:pt x="682" y="297"/>
                      </a:lnTo>
                      <a:lnTo>
                        <a:pt x="685" y="291"/>
                      </a:lnTo>
                      <a:lnTo>
                        <a:pt x="689" y="287"/>
                      </a:lnTo>
                      <a:lnTo>
                        <a:pt x="692" y="279"/>
                      </a:lnTo>
                      <a:lnTo>
                        <a:pt x="698" y="272"/>
                      </a:lnTo>
                      <a:lnTo>
                        <a:pt x="701" y="266"/>
                      </a:lnTo>
                      <a:lnTo>
                        <a:pt x="705" y="262"/>
                      </a:lnTo>
                      <a:lnTo>
                        <a:pt x="707" y="255"/>
                      </a:lnTo>
                      <a:lnTo>
                        <a:pt x="711" y="246"/>
                      </a:lnTo>
                      <a:lnTo>
                        <a:pt x="716" y="240"/>
                      </a:lnTo>
                      <a:lnTo>
                        <a:pt x="719" y="235"/>
                      </a:lnTo>
                      <a:lnTo>
                        <a:pt x="720" y="228"/>
                      </a:lnTo>
                      <a:lnTo>
                        <a:pt x="724" y="224"/>
                      </a:lnTo>
                      <a:lnTo>
                        <a:pt x="730" y="218"/>
                      </a:lnTo>
                      <a:lnTo>
                        <a:pt x="730" y="210"/>
                      </a:lnTo>
                      <a:lnTo>
                        <a:pt x="737" y="203"/>
                      </a:lnTo>
                      <a:lnTo>
                        <a:pt x="740" y="198"/>
                      </a:lnTo>
                      <a:lnTo>
                        <a:pt x="744" y="194"/>
                      </a:lnTo>
                      <a:lnTo>
                        <a:pt x="746" y="185"/>
                      </a:lnTo>
                      <a:lnTo>
                        <a:pt x="752" y="177"/>
                      </a:lnTo>
                      <a:lnTo>
                        <a:pt x="753" y="170"/>
                      </a:lnTo>
                      <a:lnTo>
                        <a:pt x="756" y="165"/>
                      </a:lnTo>
                      <a:lnTo>
                        <a:pt x="759" y="154"/>
                      </a:lnTo>
                      <a:lnTo>
                        <a:pt x="762" y="148"/>
                      </a:lnTo>
                      <a:lnTo>
                        <a:pt x="767" y="140"/>
                      </a:lnTo>
                      <a:lnTo>
                        <a:pt x="767" y="135"/>
                      </a:lnTo>
                      <a:lnTo>
                        <a:pt x="768" y="131"/>
                      </a:lnTo>
                      <a:lnTo>
                        <a:pt x="763" y="122"/>
                      </a:lnTo>
                      <a:lnTo>
                        <a:pt x="759" y="118"/>
                      </a:lnTo>
                      <a:lnTo>
                        <a:pt x="757" y="117"/>
                      </a:lnTo>
                      <a:lnTo>
                        <a:pt x="752" y="111"/>
                      </a:lnTo>
                      <a:lnTo>
                        <a:pt x="748" y="107"/>
                      </a:lnTo>
                      <a:lnTo>
                        <a:pt x="744" y="103"/>
                      </a:lnTo>
                      <a:lnTo>
                        <a:pt x="740" y="99"/>
                      </a:lnTo>
                      <a:lnTo>
                        <a:pt x="736" y="95"/>
                      </a:lnTo>
                      <a:lnTo>
                        <a:pt x="731" y="91"/>
                      </a:lnTo>
                      <a:lnTo>
                        <a:pt x="729" y="88"/>
                      </a:lnTo>
                      <a:lnTo>
                        <a:pt x="723" y="83"/>
                      </a:lnTo>
                      <a:lnTo>
                        <a:pt x="719" y="78"/>
                      </a:lnTo>
                      <a:lnTo>
                        <a:pt x="716" y="76"/>
                      </a:lnTo>
                      <a:lnTo>
                        <a:pt x="711" y="70"/>
                      </a:lnTo>
                      <a:lnTo>
                        <a:pt x="710" y="69"/>
                      </a:lnTo>
                      <a:lnTo>
                        <a:pt x="704" y="63"/>
                      </a:lnTo>
                      <a:lnTo>
                        <a:pt x="700" y="59"/>
                      </a:lnTo>
                      <a:lnTo>
                        <a:pt x="697" y="57"/>
                      </a:lnTo>
                      <a:lnTo>
                        <a:pt x="693" y="52"/>
                      </a:lnTo>
                      <a:lnTo>
                        <a:pt x="692" y="51"/>
                      </a:lnTo>
                      <a:lnTo>
                        <a:pt x="686" y="46"/>
                      </a:lnTo>
                      <a:lnTo>
                        <a:pt x="682" y="41"/>
                      </a:lnTo>
                      <a:lnTo>
                        <a:pt x="681" y="40"/>
                      </a:lnTo>
                      <a:lnTo>
                        <a:pt x="677" y="36"/>
                      </a:lnTo>
                      <a:lnTo>
                        <a:pt x="673" y="32"/>
                      </a:lnTo>
                      <a:lnTo>
                        <a:pt x="667" y="26"/>
                      </a:lnTo>
                      <a:lnTo>
                        <a:pt x="663" y="22"/>
                      </a:lnTo>
                      <a:lnTo>
                        <a:pt x="659" y="18"/>
                      </a:lnTo>
                      <a:lnTo>
                        <a:pt x="655" y="14"/>
                      </a:lnTo>
                      <a:lnTo>
                        <a:pt x="651" y="10"/>
                      </a:lnTo>
                      <a:lnTo>
                        <a:pt x="648" y="7"/>
                      </a:lnTo>
                      <a:lnTo>
                        <a:pt x="655" y="0"/>
                      </a:lnTo>
                    </a:path>
                  </a:pathLst>
                </a:custGeom>
                <a:solidFill>
                  <a:srgbClr val="9B9B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  <p:sp>
            <p:nvSpPr>
              <p:cNvPr id="967" name="AutoShape 816">
                <a:extLst>
                  <a:ext uri="{FF2B5EF4-FFF2-40B4-BE49-F238E27FC236}">
                    <a16:creationId xmlns:a16="http://schemas.microsoft.com/office/drawing/2014/main" id="{F51956CA-111A-44D9-B886-483493F11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3050" y="2347"/>
                <a:ext cx="225" cy="74"/>
              </a:xfrm>
              <a:prstGeom prst="roundRect">
                <a:avLst>
                  <a:gd name="adj" fmla="val 12477"/>
                </a:avLst>
              </a:prstGeom>
              <a:solidFill>
                <a:schemeClr val="tx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68" name="AutoShape 817">
                <a:extLst>
                  <a:ext uri="{FF2B5EF4-FFF2-40B4-BE49-F238E27FC236}">
                    <a16:creationId xmlns:a16="http://schemas.microsoft.com/office/drawing/2014/main" id="{E0445874-84D0-40EF-831D-A159FC56E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892" y="2419"/>
                <a:ext cx="287" cy="184"/>
              </a:xfrm>
              <a:prstGeom prst="roundRect">
                <a:avLst>
                  <a:gd name="adj" fmla="val 5727"/>
                </a:avLst>
              </a:prstGeom>
              <a:solidFill>
                <a:srgbClr val="99FF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69" name="AutoShape 818">
                <a:extLst>
                  <a:ext uri="{FF2B5EF4-FFF2-40B4-BE49-F238E27FC236}">
                    <a16:creationId xmlns:a16="http://schemas.microsoft.com/office/drawing/2014/main" id="{6F93DA84-1755-48E3-9C58-4A78A3EB9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80" y="2562"/>
                <a:ext cx="287" cy="522"/>
              </a:xfrm>
              <a:prstGeom prst="roundRect">
                <a:avLst>
                  <a:gd name="adj" fmla="val 5727"/>
                </a:avLst>
              </a:prstGeom>
              <a:solidFill>
                <a:srgbClr val="03219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70" name="Oval 819">
                <a:extLst>
                  <a:ext uri="{FF2B5EF4-FFF2-40B4-BE49-F238E27FC236}">
                    <a16:creationId xmlns:a16="http://schemas.microsoft.com/office/drawing/2014/main" id="{326F8AD2-C68D-4DFC-A5C2-2A87C8226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3134" y="2393"/>
                <a:ext cx="33" cy="35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71" name="AutoShape 820">
                <a:extLst>
                  <a:ext uri="{FF2B5EF4-FFF2-40B4-BE49-F238E27FC236}">
                    <a16:creationId xmlns:a16="http://schemas.microsoft.com/office/drawing/2014/main" id="{BE0B3EC9-9145-4A59-9B62-E8A8D09CB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90" y="2610"/>
                <a:ext cx="69" cy="44"/>
              </a:xfrm>
              <a:prstGeom prst="roundRect">
                <a:avLst>
                  <a:gd name="adj" fmla="val 37477"/>
                </a:avLst>
              </a:prstGeom>
              <a:solidFill>
                <a:srgbClr val="FFFF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72" name="AutoShape 821">
                <a:extLst>
                  <a:ext uri="{FF2B5EF4-FFF2-40B4-BE49-F238E27FC236}">
                    <a16:creationId xmlns:a16="http://schemas.microsoft.com/office/drawing/2014/main" id="{EC98D476-AA76-4D52-B062-111209DED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880" y="2700"/>
                <a:ext cx="70" cy="44"/>
              </a:xfrm>
              <a:prstGeom prst="roundRect">
                <a:avLst>
                  <a:gd name="adj" fmla="val 37477"/>
                </a:avLst>
              </a:prstGeom>
              <a:solidFill>
                <a:srgbClr val="FFFF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73" name="AutoShape 822">
                <a:extLst>
                  <a:ext uri="{FF2B5EF4-FFF2-40B4-BE49-F238E27FC236}">
                    <a16:creationId xmlns:a16="http://schemas.microsoft.com/office/drawing/2014/main" id="{4A44B29E-D626-4B79-86AB-136673F13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31" y="2665"/>
                <a:ext cx="42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74" name="AutoShape 823">
                <a:extLst>
                  <a:ext uri="{FF2B5EF4-FFF2-40B4-BE49-F238E27FC236}">
                    <a16:creationId xmlns:a16="http://schemas.microsoft.com/office/drawing/2014/main" id="{ECBEE1CC-52D5-406B-BF16-C9FFBE54EF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91" y="2727"/>
                <a:ext cx="45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75" name="AutoShape 824">
                <a:extLst>
                  <a:ext uri="{FF2B5EF4-FFF2-40B4-BE49-F238E27FC236}">
                    <a16:creationId xmlns:a16="http://schemas.microsoft.com/office/drawing/2014/main" id="{61151E4B-A6CF-49E4-9DE9-95E44A501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855" y="2787"/>
                <a:ext cx="37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76" name="AutoShape 825">
                <a:extLst>
                  <a:ext uri="{FF2B5EF4-FFF2-40B4-BE49-F238E27FC236}">
                    <a16:creationId xmlns:a16="http://schemas.microsoft.com/office/drawing/2014/main" id="{877156B4-497E-448F-9D55-401622C23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86" y="2710"/>
                <a:ext cx="42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77" name="AutoShape 826">
                <a:extLst>
                  <a:ext uri="{FF2B5EF4-FFF2-40B4-BE49-F238E27FC236}">
                    <a16:creationId xmlns:a16="http://schemas.microsoft.com/office/drawing/2014/main" id="{10D3333D-DADD-47B3-A5FD-268D18947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46" y="2772"/>
                <a:ext cx="45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78" name="AutoShape 827">
                <a:extLst>
                  <a:ext uri="{FF2B5EF4-FFF2-40B4-BE49-F238E27FC236}">
                    <a16:creationId xmlns:a16="http://schemas.microsoft.com/office/drawing/2014/main" id="{03509575-AB2D-4C6F-9DC9-F1CDC9E84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810" y="2832"/>
                <a:ext cx="37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79" name="AutoShape 828">
                <a:extLst>
                  <a:ext uri="{FF2B5EF4-FFF2-40B4-BE49-F238E27FC236}">
                    <a16:creationId xmlns:a16="http://schemas.microsoft.com/office/drawing/2014/main" id="{7C9AC076-4C93-4B40-9D77-0B2F52BAC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47" y="2752"/>
                <a:ext cx="42" cy="33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80" name="AutoShape 829">
                <a:extLst>
                  <a:ext uri="{FF2B5EF4-FFF2-40B4-BE49-F238E27FC236}">
                    <a16:creationId xmlns:a16="http://schemas.microsoft.com/office/drawing/2014/main" id="{C9CBC4C9-69F1-4CD7-A2FF-D8EEAFD62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06" y="2813"/>
                <a:ext cx="45" cy="33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81" name="AutoShape 830">
                <a:extLst>
                  <a:ext uri="{FF2B5EF4-FFF2-40B4-BE49-F238E27FC236}">
                    <a16:creationId xmlns:a16="http://schemas.microsoft.com/office/drawing/2014/main" id="{7A8AEDC5-3FFA-4369-909A-8357E8599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70" y="2873"/>
                <a:ext cx="37" cy="33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82" name="AutoShape 831">
                <a:extLst>
                  <a:ext uri="{FF2B5EF4-FFF2-40B4-BE49-F238E27FC236}">
                    <a16:creationId xmlns:a16="http://schemas.microsoft.com/office/drawing/2014/main" id="{8A454CC2-BDC8-4B5F-BD8F-D13C49F4D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02" y="2795"/>
                <a:ext cx="42" cy="35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83" name="AutoShape 832">
                <a:extLst>
                  <a:ext uri="{FF2B5EF4-FFF2-40B4-BE49-F238E27FC236}">
                    <a16:creationId xmlns:a16="http://schemas.microsoft.com/office/drawing/2014/main" id="{9CB15D5D-781A-4B2B-9850-5E3FB8C21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62" y="2857"/>
                <a:ext cx="45" cy="35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84" name="AutoShape 833">
                <a:extLst>
                  <a:ext uri="{FF2B5EF4-FFF2-40B4-BE49-F238E27FC236}">
                    <a16:creationId xmlns:a16="http://schemas.microsoft.com/office/drawing/2014/main" id="{11A97BB2-90DF-4CFB-9A32-E415DA908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26" y="2917"/>
                <a:ext cx="37" cy="35"/>
              </a:xfrm>
              <a:prstGeom prst="roundRect">
                <a:avLst>
                  <a:gd name="adj" fmla="val 37477"/>
                </a:avLst>
              </a:prstGeom>
              <a:solidFill>
                <a:srgbClr val="FFFF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85" name="AutoShape 834">
                <a:extLst>
                  <a:ext uri="{FF2B5EF4-FFF2-40B4-BE49-F238E27FC236}">
                    <a16:creationId xmlns:a16="http://schemas.microsoft.com/office/drawing/2014/main" id="{8E1B9736-C57B-49D8-9EE3-77AB49CE2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66" y="2828"/>
                <a:ext cx="33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86" name="AutoShape 835">
                <a:extLst>
                  <a:ext uri="{FF2B5EF4-FFF2-40B4-BE49-F238E27FC236}">
                    <a16:creationId xmlns:a16="http://schemas.microsoft.com/office/drawing/2014/main" id="{3C1639AF-BF37-4FB4-9906-CAC5D4E2E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09" y="2870"/>
                <a:ext cx="31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87" name="AutoShape 836">
                <a:extLst>
                  <a:ext uri="{FF2B5EF4-FFF2-40B4-BE49-F238E27FC236}">
                    <a16:creationId xmlns:a16="http://schemas.microsoft.com/office/drawing/2014/main" id="{08E36C88-0C9D-4B59-BE0B-AE6FCA16CE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56" y="2917"/>
                <a:ext cx="33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88" name="AutoShape 837">
                <a:extLst>
                  <a:ext uri="{FF2B5EF4-FFF2-40B4-BE49-F238E27FC236}">
                    <a16:creationId xmlns:a16="http://schemas.microsoft.com/office/drawing/2014/main" id="{C9326FA9-7310-453B-8F46-F0CC4BF5A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98" y="2959"/>
                <a:ext cx="31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89" name="AutoShape 838">
                <a:extLst>
                  <a:ext uri="{FF2B5EF4-FFF2-40B4-BE49-F238E27FC236}">
                    <a16:creationId xmlns:a16="http://schemas.microsoft.com/office/drawing/2014/main" id="{0F56F678-73E2-46EF-AF82-0DCA7339E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24" y="2871"/>
                <a:ext cx="33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90" name="AutoShape 839">
                <a:extLst>
                  <a:ext uri="{FF2B5EF4-FFF2-40B4-BE49-F238E27FC236}">
                    <a16:creationId xmlns:a16="http://schemas.microsoft.com/office/drawing/2014/main" id="{7F3DFFD8-5707-4804-9BB3-AC42412C4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67" y="2912"/>
                <a:ext cx="31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91" name="AutoShape 840">
                <a:extLst>
                  <a:ext uri="{FF2B5EF4-FFF2-40B4-BE49-F238E27FC236}">
                    <a16:creationId xmlns:a16="http://schemas.microsoft.com/office/drawing/2014/main" id="{53696757-C04F-43C6-81F8-4F0A83EC0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13" y="2960"/>
                <a:ext cx="33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92" name="AutoShape 841">
                <a:extLst>
                  <a:ext uri="{FF2B5EF4-FFF2-40B4-BE49-F238E27FC236}">
                    <a16:creationId xmlns:a16="http://schemas.microsoft.com/office/drawing/2014/main" id="{96F5B3E9-A2C4-4F2E-A83D-8FF116E140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56" y="3002"/>
                <a:ext cx="31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93" name="AutoShape 842">
                <a:extLst>
                  <a:ext uri="{FF2B5EF4-FFF2-40B4-BE49-F238E27FC236}">
                    <a16:creationId xmlns:a16="http://schemas.microsoft.com/office/drawing/2014/main" id="{F3032993-72E8-486B-9BE6-493F6ED92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479" y="2916"/>
                <a:ext cx="33" cy="35"/>
              </a:xfrm>
              <a:prstGeom prst="roundRect">
                <a:avLst>
                  <a:gd name="adj" fmla="val 37477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94" name="AutoShape 843">
                <a:extLst>
                  <a:ext uri="{FF2B5EF4-FFF2-40B4-BE49-F238E27FC236}">
                    <a16:creationId xmlns:a16="http://schemas.microsoft.com/office/drawing/2014/main" id="{DDC15508-65A3-4D6D-A3A2-A0411A7BD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22" y="2958"/>
                <a:ext cx="31" cy="35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95" name="AutoShape 844">
                <a:extLst>
                  <a:ext uri="{FF2B5EF4-FFF2-40B4-BE49-F238E27FC236}">
                    <a16:creationId xmlns:a16="http://schemas.microsoft.com/office/drawing/2014/main" id="{C3BA1DCB-9878-437E-8DAE-38D2F1921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69" y="3005"/>
                <a:ext cx="33" cy="35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996" name="AutoShape 845">
                <a:extLst>
                  <a:ext uri="{FF2B5EF4-FFF2-40B4-BE49-F238E27FC236}">
                    <a16:creationId xmlns:a16="http://schemas.microsoft.com/office/drawing/2014/main" id="{8117D932-4A7E-48F3-AAC2-5A2462FA0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11" y="3047"/>
                <a:ext cx="31" cy="35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AF0E475-3638-47A5-841B-FFF93DF1CD95}"/>
                </a:ext>
              </a:extLst>
            </p:cNvPr>
            <p:cNvGrpSpPr/>
            <p:nvPr/>
          </p:nvGrpSpPr>
          <p:grpSpPr>
            <a:xfrm>
              <a:off x="3436853" y="1244335"/>
              <a:ext cx="2256263" cy="1439557"/>
              <a:chOff x="4279352" y="1012560"/>
              <a:chExt cx="2278825" cy="1439557"/>
            </a:xfrm>
          </p:grpSpPr>
          <p:grpSp>
            <p:nvGrpSpPr>
              <p:cNvPr id="1189" name="Group 1188">
                <a:extLst>
                  <a:ext uri="{FF2B5EF4-FFF2-40B4-BE49-F238E27FC236}">
                    <a16:creationId xmlns:a16="http://schemas.microsoft.com/office/drawing/2014/main" id="{BA98E9B6-FFC3-4936-89E4-F11B8C76170B}"/>
                  </a:ext>
                </a:extLst>
              </p:cNvPr>
              <p:cNvGrpSpPr/>
              <p:nvPr/>
            </p:nvGrpSpPr>
            <p:grpSpPr>
              <a:xfrm>
                <a:off x="4525241" y="1012560"/>
                <a:ext cx="2032936" cy="1439557"/>
                <a:chOff x="8113489" y="1341603"/>
                <a:chExt cx="1384866" cy="2010654"/>
              </a:xfrm>
            </p:grpSpPr>
            <p:sp>
              <p:nvSpPr>
                <p:cNvPr id="1190" name="Rectangle 1189">
                  <a:extLst>
                    <a:ext uri="{FF2B5EF4-FFF2-40B4-BE49-F238E27FC236}">
                      <a16:creationId xmlns:a16="http://schemas.microsoft.com/office/drawing/2014/main" id="{0E9307FB-097F-4779-992C-FE127FF1C82D}"/>
                    </a:ext>
                  </a:extLst>
                </p:cNvPr>
                <p:cNvSpPr/>
                <p:nvPr/>
              </p:nvSpPr>
              <p:spPr>
                <a:xfrm>
                  <a:off x="8115300" y="1341603"/>
                  <a:ext cx="1381050" cy="20106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191" name="Straight Connector 1190">
                  <a:extLst>
                    <a:ext uri="{FF2B5EF4-FFF2-40B4-BE49-F238E27FC236}">
                      <a16:creationId xmlns:a16="http://schemas.microsoft.com/office/drawing/2014/main" id="{FA4D5536-E058-4056-BA26-4B1327ADF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13489" y="1822276"/>
                  <a:ext cx="138105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2" name="Straight Connector 1061">
                  <a:extLst>
                    <a:ext uri="{FF2B5EF4-FFF2-40B4-BE49-F238E27FC236}">
                      <a16:creationId xmlns:a16="http://schemas.microsoft.com/office/drawing/2014/main" id="{467907A7-D167-4398-9EE7-88E16893AF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17305" y="2846193"/>
                  <a:ext cx="138105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7" name="Group 796">
                <a:extLst>
                  <a:ext uri="{FF2B5EF4-FFF2-40B4-BE49-F238E27FC236}">
                    <a16:creationId xmlns:a16="http://schemas.microsoft.com/office/drawing/2014/main" id="{E21A0ABD-86EC-4BE5-8520-3DF3E86224C6}"/>
                  </a:ext>
                </a:extLst>
              </p:cNvPr>
              <p:cNvGrpSpPr/>
              <p:nvPr/>
            </p:nvGrpSpPr>
            <p:grpSpPr>
              <a:xfrm>
                <a:off x="4579170" y="1745193"/>
                <a:ext cx="481252" cy="291585"/>
                <a:chOff x="7469574" y="3966357"/>
                <a:chExt cx="604402" cy="552039"/>
              </a:xfrm>
            </p:grpSpPr>
            <p:pic>
              <p:nvPicPr>
                <p:cNvPr id="798" name="Picture 797">
                  <a:extLst>
                    <a:ext uri="{FF2B5EF4-FFF2-40B4-BE49-F238E27FC236}">
                      <a16:creationId xmlns:a16="http://schemas.microsoft.com/office/drawing/2014/main" id="{1BA071C5-2A8D-4BE8-98C7-270198AD29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9574" y="3966357"/>
                  <a:ext cx="604402" cy="552039"/>
                </a:xfrm>
                <a:prstGeom prst="rect">
                  <a:avLst/>
                </a:prstGeom>
                <a:noFill/>
              </p:spPr>
            </p:pic>
            <p:sp>
              <p:nvSpPr>
                <p:cNvPr id="799" name="Freeform 669">
                  <a:extLst>
                    <a:ext uri="{FF2B5EF4-FFF2-40B4-BE49-F238E27FC236}">
                      <a16:creationId xmlns:a16="http://schemas.microsoft.com/office/drawing/2014/main" id="{9B3A4DA9-462B-4FED-9723-9525DB55E2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2023" y="4226854"/>
                  <a:ext cx="304141" cy="148597"/>
                </a:xfrm>
                <a:custGeom>
                  <a:avLst/>
                  <a:gdLst>
                    <a:gd name="T0" fmla="*/ 0 w 319"/>
                    <a:gd name="T1" fmla="*/ 176 h 191"/>
                    <a:gd name="T2" fmla="*/ 24 w 319"/>
                    <a:gd name="T3" fmla="*/ 180 h 191"/>
                    <a:gd name="T4" fmla="*/ 42 w 319"/>
                    <a:gd name="T5" fmla="*/ 184 h 191"/>
                    <a:gd name="T6" fmla="*/ 57 w 319"/>
                    <a:gd name="T7" fmla="*/ 186 h 191"/>
                    <a:gd name="T8" fmla="*/ 73 w 319"/>
                    <a:gd name="T9" fmla="*/ 190 h 191"/>
                    <a:gd name="T10" fmla="*/ 93 w 319"/>
                    <a:gd name="T11" fmla="*/ 190 h 191"/>
                    <a:gd name="T12" fmla="*/ 104 w 319"/>
                    <a:gd name="T13" fmla="*/ 188 h 191"/>
                    <a:gd name="T14" fmla="*/ 110 w 319"/>
                    <a:gd name="T15" fmla="*/ 186 h 191"/>
                    <a:gd name="T16" fmla="*/ 119 w 319"/>
                    <a:gd name="T17" fmla="*/ 186 h 191"/>
                    <a:gd name="T18" fmla="*/ 135 w 319"/>
                    <a:gd name="T19" fmla="*/ 184 h 191"/>
                    <a:gd name="T20" fmla="*/ 146 w 319"/>
                    <a:gd name="T21" fmla="*/ 180 h 191"/>
                    <a:gd name="T22" fmla="*/ 157 w 319"/>
                    <a:gd name="T23" fmla="*/ 178 h 191"/>
                    <a:gd name="T24" fmla="*/ 168 w 319"/>
                    <a:gd name="T25" fmla="*/ 176 h 191"/>
                    <a:gd name="T26" fmla="*/ 177 w 319"/>
                    <a:gd name="T27" fmla="*/ 172 h 191"/>
                    <a:gd name="T28" fmla="*/ 188 w 319"/>
                    <a:gd name="T29" fmla="*/ 168 h 191"/>
                    <a:gd name="T30" fmla="*/ 203 w 319"/>
                    <a:gd name="T31" fmla="*/ 166 h 191"/>
                    <a:gd name="T32" fmla="*/ 214 w 319"/>
                    <a:gd name="T33" fmla="*/ 162 h 191"/>
                    <a:gd name="T34" fmla="*/ 230 w 319"/>
                    <a:gd name="T35" fmla="*/ 158 h 191"/>
                    <a:gd name="T36" fmla="*/ 241 w 319"/>
                    <a:gd name="T37" fmla="*/ 156 h 191"/>
                    <a:gd name="T38" fmla="*/ 260 w 319"/>
                    <a:gd name="T39" fmla="*/ 154 h 191"/>
                    <a:gd name="T40" fmla="*/ 276 w 319"/>
                    <a:gd name="T41" fmla="*/ 152 h 191"/>
                    <a:gd name="T42" fmla="*/ 294 w 319"/>
                    <a:gd name="T43" fmla="*/ 152 h 191"/>
                    <a:gd name="T44" fmla="*/ 318 w 319"/>
                    <a:gd name="T45" fmla="*/ 150 h 191"/>
                    <a:gd name="T46" fmla="*/ 318 w 319"/>
                    <a:gd name="T47" fmla="*/ 0 h 191"/>
                    <a:gd name="T48" fmla="*/ 0 w 319"/>
                    <a:gd name="T49" fmla="*/ 0 h 191"/>
                    <a:gd name="T50" fmla="*/ 0 w 319"/>
                    <a:gd name="T51" fmla="*/ 17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19" h="191">
                      <a:moveTo>
                        <a:pt x="0" y="176"/>
                      </a:moveTo>
                      <a:lnTo>
                        <a:pt x="24" y="180"/>
                      </a:lnTo>
                      <a:lnTo>
                        <a:pt x="42" y="184"/>
                      </a:lnTo>
                      <a:lnTo>
                        <a:pt x="57" y="186"/>
                      </a:lnTo>
                      <a:lnTo>
                        <a:pt x="73" y="190"/>
                      </a:lnTo>
                      <a:lnTo>
                        <a:pt x="93" y="190"/>
                      </a:lnTo>
                      <a:lnTo>
                        <a:pt x="104" y="188"/>
                      </a:lnTo>
                      <a:lnTo>
                        <a:pt x="110" y="186"/>
                      </a:lnTo>
                      <a:lnTo>
                        <a:pt x="119" y="186"/>
                      </a:lnTo>
                      <a:lnTo>
                        <a:pt x="135" y="184"/>
                      </a:lnTo>
                      <a:lnTo>
                        <a:pt x="146" y="180"/>
                      </a:lnTo>
                      <a:lnTo>
                        <a:pt x="157" y="178"/>
                      </a:lnTo>
                      <a:lnTo>
                        <a:pt x="168" y="176"/>
                      </a:lnTo>
                      <a:lnTo>
                        <a:pt x="177" y="172"/>
                      </a:lnTo>
                      <a:lnTo>
                        <a:pt x="188" y="168"/>
                      </a:lnTo>
                      <a:lnTo>
                        <a:pt x="203" y="166"/>
                      </a:lnTo>
                      <a:lnTo>
                        <a:pt x="214" y="162"/>
                      </a:lnTo>
                      <a:lnTo>
                        <a:pt x="230" y="158"/>
                      </a:lnTo>
                      <a:lnTo>
                        <a:pt x="241" y="156"/>
                      </a:lnTo>
                      <a:lnTo>
                        <a:pt x="260" y="154"/>
                      </a:lnTo>
                      <a:lnTo>
                        <a:pt x="276" y="152"/>
                      </a:lnTo>
                      <a:lnTo>
                        <a:pt x="294" y="152"/>
                      </a:lnTo>
                      <a:lnTo>
                        <a:pt x="318" y="150"/>
                      </a:lnTo>
                      <a:lnTo>
                        <a:pt x="318" y="0"/>
                      </a:lnTo>
                      <a:lnTo>
                        <a:pt x="0" y="0"/>
                      </a:lnTo>
                      <a:lnTo>
                        <a:pt x="0" y="176"/>
                      </a:lnTo>
                    </a:path>
                  </a:pathLst>
                </a:custGeom>
                <a:solidFill>
                  <a:srgbClr val="00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800" name="Picture 809">
                  <a:extLst>
                    <a:ext uri="{FF2B5EF4-FFF2-40B4-BE49-F238E27FC236}">
                      <a16:creationId xmlns:a16="http://schemas.microsoft.com/office/drawing/2014/main" id="{A6786CAD-CCE0-4B9E-8201-AE87705CA7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7996" y="4242376"/>
                  <a:ext cx="267558" cy="937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801" name="Group 800">
                <a:extLst>
                  <a:ext uri="{FF2B5EF4-FFF2-40B4-BE49-F238E27FC236}">
                    <a16:creationId xmlns:a16="http://schemas.microsoft.com/office/drawing/2014/main" id="{332EAA98-31A6-40BE-8C79-6862C70E7851}"/>
                  </a:ext>
                </a:extLst>
              </p:cNvPr>
              <p:cNvGrpSpPr/>
              <p:nvPr/>
            </p:nvGrpSpPr>
            <p:grpSpPr>
              <a:xfrm>
                <a:off x="4615668" y="1041295"/>
                <a:ext cx="481252" cy="291585"/>
                <a:chOff x="7469574" y="3966357"/>
                <a:chExt cx="604402" cy="552039"/>
              </a:xfrm>
            </p:grpSpPr>
            <p:pic>
              <p:nvPicPr>
                <p:cNvPr id="802" name="Picture 801">
                  <a:extLst>
                    <a:ext uri="{FF2B5EF4-FFF2-40B4-BE49-F238E27FC236}">
                      <a16:creationId xmlns:a16="http://schemas.microsoft.com/office/drawing/2014/main" id="{8108B6CB-A219-423E-A4E7-9C3C098A96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9574" y="3966357"/>
                  <a:ext cx="604402" cy="552039"/>
                </a:xfrm>
                <a:prstGeom prst="rect">
                  <a:avLst/>
                </a:prstGeom>
                <a:noFill/>
              </p:spPr>
            </p:pic>
            <p:sp>
              <p:nvSpPr>
                <p:cNvPr id="809" name="Freeform 669">
                  <a:extLst>
                    <a:ext uri="{FF2B5EF4-FFF2-40B4-BE49-F238E27FC236}">
                      <a16:creationId xmlns:a16="http://schemas.microsoft.com/office/drawing/2014/main" id="{0F84CFD4-BC0F-40A3-B333-EBD580CDFC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2023" y="4226854"/>
                  <a:ext cx="304141" cy="148597"/>
                </a:xfrm>
                <a:custGeom>
                  <a:avLst/>
                  <a:gdLst>
                    <a:gd name="T0" fmla="*/ 0 w 319"/>
                    <a:gd name="T1" fmla="*/ 176 h 191"/>
                    <a:gd name="T2" fmla="*/ 24 w 319"/>
                    <a:gd name="T3" fmla="*/ 180 h 191"/>
                    <a:gd name="T4" fmla="*/ 42 w 319"/>
                    <a:gd name="T5" fmla="*/ 184 h 191"/>
                    <a:gd name="T6" fmla="*/ 57 w 319"/>
                    <a:gd name="T7" fmla="*/ 186 h 191"/>
                    <a:gd name="T8" fmla="*/ 73 w 319"/>
                    <a:gd name="T9" fmla="*/ 190 h 191"/>
                    <a:gd name="T10" fmla="*/ 93 w 319"/>
                    <a:gd name="T11" fmla="*/ 190 h 191"/>
                    <a:gd name="T12" fmla="*/ 104 w 319"/>
                    <a:gd name="T13" fmla="*/ 188 h 191"/>
                    <a:gd name="T14" fmla="*/ 110 w 319"/>
                    <a:gd name="T15" fmla="*/ 186 h 191"/>
                    <a:gd name="T16" fmla="*/ 119 w 319"/>
                    <a:gd name="T17" fmla="*/ 186 h 191"/>
                    <a:gd name="T18" fmla="*/ 135 w 319"/>
                    <a:gd name="T19" fmla="*/ 184 h 191"/>
                    <a:gd name="T20" fmla="*/ 146 w 319"/>
                    <a:gd name="T21" fmla="*/ 180 h 191"/>
                    <a:gd name="T22" fmla="*/ 157 w 319"/>
                    <a:gd name="T23" fmla="*/ 178 h 191"/>
                    <a:gd name="T24" fmla="*/ 168 w 319"/>
                    <a:gd name="T25" fmla="*/ 176 h 191"/>
                    <a:gd name="T26" fmla="*/ 177 w 319"/>
                    <a:gd name="T27" fmla="*/ 172 h 191"/>
                    <a:gd name="T28" fmla="*/ 188 w 319"/>
                    <a:gd name="T29" fmla="*/ 168 h 191"/>
                    <a:gd name="T30" fmla="*/ 203 w 319"/>
                    <a:gd name="T31" fmla="*/ 166 h 191"/>
                    <a:gd name="T32" fmla="*/ 214 w 319"/>
                    <a:gd name="T33" fmla="*/ 162 h 191"/>
                    <a:gd name="T34" fmla="*/ 230 w 319"/>
                    <a:gd name="T35" fmla="*/ 158 h 191"/>
                    <a:gd name="T36" fmla="*/ 241 w 319"/>
                    <a:gd name="T37" fmla="*/ 156 h 191"/>
                    <a:gd name="T38" fmla="*/ 260 w 319"/>
                    <a:gd name="T39" fmla="*/ 154 h 191"/>
                    <a:gd name="T40" fmla="*/ 276 w 319"/>
                    <a:gd name="T41" fmla="*/ 152 h 191"/>
                    <a:gd name="T42" fmla="*/ 294 w 319"/>
                    <a:gd name="T43" fmla="*/ 152 h 191"/>
                    <a:gd name="T44" fmla="*/ 318 w 319"/>
                    <a:gd name="T45" fmla="*/ 150 h 191"/>
                    <a:gd name="T46" fmla="*/ 318 w 319"/>
                    <a:gd name="T47" fmla="*/ 0 h 191"/>
                    <a:gd name="T48" fmla="*/ 0 w 319"/>
                    <a:gd name="T49" fmla="*/ 0 h 191"/>
                    <a:gd name="T50" fmla="*/ 0 w 319"/>
                    <a:gd name="T51" fmla="*/ 17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19" h="191">
                      <a:moveTo>
                        <a:pt x="0" y="176"/>
                      </a:moveTo>
                      <a:lnTo>
                        <a:pt x="24" y="180"/>
                      </a:lnTo>
                      <a:lnTo>
                        <a:pt x="42" y="184"/>
                      </a:lnTo>
                      <a:lnTo>
                        <a:pt x="57" y="186"/>
                      </a:lnTo>
                      <a:lnTo>
                        <a:pt x="73" y="190"/>
                      </a:lnTo>
                      <a:lnTo>
                        <a:pt x="93" y="190"/>
                      </a:lnTo>
                      <a:lnTo>
                        <a:pt x="104" y="188"/>
                      </a:lnTo>
                      <a:lnTo>
                        <a:pt x="110" y="186"/>
                      </a:lnTo>
                      <a:lnTo>
                        <a:pt x="119" y="186"/>
                      </a:lnTo>
                      <a:lnTo>
                        <a:pt x="135" y="184"/>
                      </a:lnTo>
                      <a:lnTo>
                        <a:pt x="146" y="180"/>
                      </a:lnTo>
                      <a:lnTo>
                        <a:pt x="157" y="178"/>
                      </a:lnTo>
                      <a:lnTo>
                        <a:pt x="168" y="176"/>
                      </a:lnTo>
                      <a:lnTo>
                        <a:pt x="177" y="172"/>
                      </a:lnTo>
                      <a:lnTo>
                        <a:pt x="188" y="168"/>
                      </a:lnTo>
                      <a:lnTo>
                        <a:pt x="203" y="166"/>
                      </a:lnTo>
                      <a:lnTo>
                        <a:pt x="214" y="162"/>
                      </a:lnTo>
                      <a:lnTo>
                        <a:pt x="230" y="158"/>
                      </a:lnTo>
                      <a:lnTo>
                        <a:pt x="241" y="156"/>
                      </a:lnTo>
                      <a:lnTo>
                        <a:pt x="260" y="154"/>
                      </a:lnTo>
                      <a:lnTo>
                        <a:pt x="276" y="152"/>
                      </a:lnTo>
                      <a:lnTo>
                        <a:pt x="294" y="152"/>
                      </a:lnTo>
                      <a:lnTo>
                        <a:pt x="318" y="150"/>
                      </a:lnTo>
                      <a:lnTo>
                        <a:pt x="318" y="0"/>
                      </a:lnTo>
                      <a:lnTo>
                        <a:pt x="0" y="0"/>
                      </a:lnTo>
                      <a:lnTo>
                        <a:pt x="0" y="176"/>
                      </a:lnTo>
                    </a:path>
                  </a:pathLst>
                </a:custGeom>
                <a:solidFill>
                  <a:srgbClr val="00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813" name="Picture 809">
                  <a:extLst>
                    <a:ext uri="{FF2B5EF4-FFF2-40B4-BE49-F238E27FC236}">
                      <a16:creationId xmlns:a16="http://schemas.microsoft.com/office/drawing/2014/main" id="{FF110502-C2F5-4AEC-8DF4-F1F64A3D2E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7996" y="4242376"/>
                  <a:ext cx="267558" cy="937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814" name="Group 813">
                <a:extLst>
                  <a:ext uri="{FF2B5EF4-FFF2-40B4-BE49-F238E27FC236}">
                    <a16:creationId xmlns:a16="http://schemas.microsoft.com/office/drawing/2014/main" id="{727312A5-E892-4977-BA50-7E2803274A33}"/>
                  </a:ext>
                </a:extLst>
              </p:cNvPr>
              <p:cNvGrpSpPr/>
              <p:nvPr/>
            </p:nvGrpSpPr>
            <p:grpSpPr>
              <a:xfrm>
                <a:off x="4591591" y="2106853"/>
                <a:ext cx="481252" cy="291585"/>
                <a:chOff x="7469574" y="3966357"/>
                <a:chExt cx="604402" cy="552039"/>
              </a:xfrm>
            </p:grpSpPr>
            <p:pic>
              <p:nvPicPr>
                <p:cNvPr id="842" name="Picture 841">
                  <a:extLst>
                    <a:ext uri="{FF2B5EF4-FFF2-40B4-BE49-F238E27FC236}">
                      <a16:creationId xmlns:a16="http://schemas.microsoft.com/office/drawing/2014/main" id="{5B766A7E-E0CF-4812-8121-2B40819175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9574" y="3966357"/>
                  <a:ext cx="604402" cy="552039"/>
                </a:xfrm>
                <a:prstGeom prst="rect">
                  <a:avLst/>
                </a:prstGeom>
                <a:noFill/>
              </p:spPr>
            </p:pic>
            <p:sp>
              <p:nvSpPr>
                <p:cNvPr id="844" name="Freeform 669">
                  <a:extLst>
                    <a:ext uri="{FF2B5EF4-FFF2-40B4-BE49-F238E27FC236}">
                      <a16:creationId xmlns:a16="http://schemas.microsoft.com/office/drawing/2014/main" id="{596EFA0A-0E8E-4954-9359-945104D1D7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2023" y="4226854"/>
                  <a:ext cx="304141" cy="148597"/>
                </a:xfrm>
                <a:custGeom>
                  <a:avLst/>
                  <a:gdLst>
                    <a:gd name="T0" fmla="*/ 0 w 319"/>
                    <a:gd name="T1" fmla="*/ 176 h 191"/>
                    <a:gd name="T2" fmla="*/ 24 w 319"/>
                    <a:gd name="T3" fmla="*/ 180 h 191"/>
                    <a:gd name="T4" fmla="*/ 42 w 319"/>
                    <a:gd name="T5" fmla="*/ 184 h 191"/>
                    <a:gd name="T6" fmla="*/ 57 w 319"/>
                    <a:gd name="T7" fmla="*/ 186 h 191"/>
                    <a:gd name="T8" fmla="*/ 73 w 319"/>
                    <a:gd name="T9" fmla="*/ 190 h 191"/>
                    <a:gd name="T10" fmla="*/ 93 w 319"/>
                    <a:gd name="T11" fmla="*/ 190 h 191"/>
                    <a:gd name="T12" fmla="*/ 104 w 319"/>
                    <a:gd name="T13" fmla="*/ 188 h 191"/>
                    <a:gd name="T14" fmla="*/ 110 w 319"/>
                    <a:gd name="T15" fmla="*/ 186 h 191"/>
                    <a:gd name="T16" fmla="*/ 119 w 319"/>
                    <a:gd name="T17" fmla="*/ 186 h 191"/>
                    <a:gd name="T18" fmla="*/ 135 w 319"/>
                    <a:gd name="T19" fmla="*/ 184 h 191"/>
                    <a:gd name="T20" fmla="*/ 146 w 319"/>
                    <a:gd name="T21" fmla="*/ 180 h 191"/>
                    <a:gd name="T22" fmla="*/ 157 w 319"/>
                    <a:gd name="T23" fmla="*/ 178 h 191"/>
                    <a:gd name="T24" fmla="*/ 168 w 319"/>
                    <a:gd name="T25" fmla="*/ 176 h 191"/>
                    <a:gd name="T26" fmla="*/ 177 w 319"/>
                    <a:gd name="T27" fmla="*/ 172 h 191"/>
                    <a:gd name="T28" fmla="*/ 188 w 319"/>
                    <a:gd name="T29" fmla="*/ 168 h 191"/>
                    <a:gd name="T30" fmla="*/ 203 w 319"/>
                    <a:gd name="T31" fmla="*/ 166 h 191"/>
                    <a:gd name="T32" fmla="*/ 214 w 319"/>
                    <a:gd name="T33" fmla="*/ 162 h 191"/>
                    <a:gd name="T34" fmla="*/ 230 w 319"/>
                    <a:gd name="T35" fmla="*/ 158 h 191"/>
                    <a:gd name="T36" fmla="*/ 241 w 319"/>
                    <a:gd name="T37" fmla="*/ 156 h 191"/>
                    <a:gd name="T38" fmla="*/ 260 w 319"/>
                    <a:gd name="T39" fmla="*/ 154 h 191"/>
                    <a:gd name="T40" fmla="*/ 276 w 319"/>
                    <a:gd name="T41" fmla="*/ 152 h 191"/>
                    <a:gd name="T42" fmla="*/ 294 w 319"/>
                    <a:gd name="T43" fmla="*/ 152 h 191"/>
                    <a:gd name="T44" fmla="*/ 318 w 319"/>
                    <a:gd name="T45" fmla="*/ 150 h 191"/>
                    <a:gd name="T46" fmla="*/ 318 w 319"/>
                    <a:gd name="T47" fmla="*/ 0 h 191"/>
                    <a:gd name="T48" fmla="*/ 0 w 319"/>
                    <a:gd name="T49" fmla="*/ 0 h 191"/>
                    <a:gd name="T50" fmla="*/ 0 w 319"/>
                    <a:gd name="T51" fmla="*/ 17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19" h="191">
                      <a:moveTo>
                        <a:pt x="0" y="176"/>
                      </a:moveTo>
                      <a:lnTo>
                        <a:pt x="24" y="180"/>
                      </a:lnTo>
                      <a:lnTo>
                        <a:pt x="42" y="184"/>
                      </a:lnTo>
                      <a:lnTo>
                        <a:pt x="57" y="186"/>
                      </a:lnTo>
                      <a:lnTo>
                        <a:pt x="73" y="190"/>
                      </a:lnTo>
                      <a:lnTo>
                        <a:pt x="93" y="190"/>
                      </a:lnTo>
                      <a:lnTo>
                        <a:pt x="104" y="188"/>
                      </a:lnTo>
                      <a:lnTo>
                        <a:pt x="110" y="186"/>
                      </a:lnTo>
                      <a:lnTo>
                        <a:pt x="119" y="186"/>
                      </a:lnTo>
                      <a:lnTo>
                        <a:pt x="135" y="184"/>
                      </a:lnTo>
                      <a:lnTo>
                        <a:pt x="146" y="180"/>
                      </a:lnTo>
                      <a:lnTo>
                        <a:pt x="157" y="178"/>
                      </a:lnTo>
                      <a:lnTo>
                        <a:pt x="168" y="176"/>
                      </a:lnTo>
                      <a:lnTo>
                        <a:pt x="177" y="172"/>
                      </a:lnTo>
                      <a:lnTo>
                        <a:pt x="188" y="168"/>
                      </a:lnTo>
                      <a:lnTo>
                        <a:pt x="203" y="166"/>
                      </a:lnTo>
                      <a:lnTo>
                        <a:pt x="214" y="162"/>
                      </a:lnTo>
                      <a:lnTo>
                        <a:pt x="230" y="158"/>
                      </a:lnTo>
                      <a:lnTo>
                        <a:pt x="241" y="156"/>
                      </a:lnTo>
                      <a:lnTo>
                        <a:pt x="260" y="154"/>
                      </a:lnTo>
                      <a:lnTo>
                        <a:pt x="276" y="152"/>
                      </a:lnTo>
                      <a:lnTo>
                        <a:pt x="294" y="152"/>
                      </a:lnTo>
                      <a:lnTo>
                        <a:pt x="318" y="150"/>
                      </a:lnTo>
                      <a:lnTo>
                        <a:pt x="318" y="0"/>
                      </a:lnTo>
                      <a:lnTo>
                        <a:pt x="0" y="0"/>
                      </a:lnTo>
                      <a:lnTo>
                        <a:pt x="0" y="176"/>
                      </a:lnTo>
                    </a:path>
                  </a:pathLst>
                </a:custGeom>
                <a:solidFill>
                  <a:srgbClr val="00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851" name="Picture 809">
                  <a:extLst>
                    <a:ext uri="{FF2B5EF4-FFF2-40B4-BE49-F238E27FC236}">
                      <a16:creationId xmlns:a16="http://schemas.microsoft.com/office/drawing/2014/main" id="{416412A3-6E44-4D31-BC76-D6AEA4DC6B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7996" y="4242376"/>
                  <a:ext cx="267558" cy="937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863" name="Group 862">
                <a:extLst>
                  <a:ext uri="{FF2B5EF4-FFF2-40B4-BE49-F238E27FC236}">
                    <a16:creationId xmlns:a16="http://schemas.microsoft.com/office/drawing/2014/main" id="{446CD509-48E0-4F6B-A439-822B2C3C930E}"/>
                  </a:ext>
                </a:extLst>
              </p:cNvPr>
              <p:cNvGrpSpPr/>
              <p:nvPr/>
            </p:nvGrpSpPr>
            <p:grpSpPr>
              <a:xfrm>
                <a:off x="4583495" y="1381478"/>
                <a:ext cx="481252" cy="291585"/>
                <a:chOff x="7469574" y="3966357"/>
                <a:chExt cx="604402" cy="552039"/>
              </a:xfrm>
            </p:grpSpPr>
            <p:pic>
              <p:nvPicPr>
                <p:cNvPr id="875" name="Picture 874">
                  <a:extLst>
                    <a:ext uri="{FF2B5EF4-FFF2-40B4-BE49-F238E27FC236}">
                      <a16:creationId xmlns:a16="http://schemas.microsoft.com/office/drawing/2014/main" id="{B4441ADF-DA01-4860-9999-381DAE6A9C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9574" y="3966357"/>
                  <a:ext cx="604402" cy="552039"/>
                </a:xfrm>
                <a:prstGeom prst="rect">
                  <a:avLst/>
                </a:prstGeom>
                <a:noFill/>
              </p:spPr>
            </p:pic>
            <p:sp>
              <p:nvSpPr>
                <p:cNvPr id="876" name="Freeform 669">
                  <a:extLst>
                    <a:ext uri="{FF2B5EF4-FFF2-40B4-BE49-F238E27FC236}">
                      <a16:creationId xmlns:a16="http://schemas.microsoft.com/office/drawing/2014/main" id="{F440C36A-3DFB-4F55-9E5E-D19BF232BE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2023" y="4226854"/>
                  <a:ext cx="304141" cy="148597"/>
                </a:xfrm>
                <a:custGeom>
                  <a:avLst/>
                  <a:gdLst>
                    <a:gd name="T0" fmla="*/ 0 w 319"/>
                    <a:gd name="T1" fmla="*/ 176 h 191"/>
                    <a:gd name="T2" fmla="*/ 24 w 319"/>
                    <a:gd name="T3" fmla="*/ 180 h 191"/>
                    <a:gd name="T4" fmla="*/ 42 w 319"/>
                    <a:gd name="T5" fmla="*/ 184 h 191"/>
                    <a:gd name="T6" fmla="*/ 57 w 319"/>
                    <a:gd name="T7" fmla="*/ 186 h 191"/>
                    <a:gd name="T8" fmla="*/ 73 w 319"/>
                    <a:gd name="T9" fmla="*/ 190 h 191"/>
                    <a:gd name="T10" fmla="*/ 93 w 319"/>
                    <a:gd name="T11" fmla="*/ 190 h 191"/>
                    <a:gd name="T12" fmla="*/ 104 w 319"/>
                    <a:gd name="T13" fmla="*/ 188 h 191"/>
                    <a:gd name="T14" fmla="*/ 110 w 319"/>
                    <a:gd name="T15" fmla="*/ 186 h 191"/>
                    <a:gd name="T16" fmla="*/ 119 w 319"/>
                    <a:gd name="T17" fmla="*/ 186 h 191"/>
                    <a:gd name="T18" fmla="*/ 135 w 319"/>
                    <a:gd name="T19" fmla="*/ 184 h 191"/>
                    <a:gd name="T20" fmla="*/ 146 w 319"/>
                    <a:gd name="T21" fmla="*/ 180 h 191"/>
                    <a:gd name="T22" fmla="*/ 157 w 319"/>
                    <a:gd name="T23" fmla="*/ 178 h 191"/>
                    <a:gd name="T24" fmla="*/ 168 w 319"/>
                    <a:gd name="T25" fmla="*/ 176 h 191"/>
                    <a:gd name="T26" fmla="*/ 177 w 319"/>
                    <a:gd name="T27" fmla="*/ 172 h 191"/>
                    <a:gd name="T28" fmla="*/ 188 w 319"/>
                    <a:gd name="T29" fmla="*/ 168 h 191"/>
                    <a:gd name="T30" fmla="*/ 203 w 319"/>
                    <a:gd name="T31" fmla="*/ 166 h 191"/>
                    <a:gd name="T32" fmla="*/ 214 w 319"/>
                    <a:gd name="T33" fmla="*/ 162 h 191"/>
                    <a:gd name="T34" fmla="*/ 230 w 319"/>
                    <a:gd name="T35" fmla="*/ 158 h 191"/>
                    <a:gd name="T36" fmla="*/ 241 w 319"/>
                    <a:gd name="T37" fmla="*/ 156 h 191"/>
                    <a:gd name="T38" fmla="*/ 260 w 319"/>
                    <a:gd name="T39" fmla="*/ 154 h 191"/>
                    <a:gd name="T40" fmla="*/ 276 w 319"/>
                    <a:gd name="T41" fmla="*/ 152 h 191"/>
                    <a:gd name="T42" fmla="*/ 294 w 319"/>
                    <a:gd name="T43" fmla="*/ 152 h 191"/>
                    <a:gd name="T44" fmla="*/ 318 w 319"/>
                    <a:gd name="T45" fmla="*/ 150 h 191"/>
                    <a:gd name="T46" fmla="*/ 318 w 319"/>
                    <a:gd name="T47" fmla="*/ 0 h 191"/>
                    <a:gd name="T48" fmla="*/ 0 w 319"/>
                    <a:gd name="T49" fmla="*/ 0 h 191"/>
                    <a:gd name="T50" fmla="*/ 0 w 319"/>
                    <a:gd name="T51" fmla="*/ 17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19" h="191">
                      <a:moveTo>
                        <a:pt x="0" y="176"/>
                      </a:moveTo>
                      <a:lnTo>
                        <a:pt x="24" y="180"/>
                      </a:lnTo>
                      <a:lnTo>
                        <a:pt x="42" y="184"/>
                      </a:lnTo>
                      <a:lnTo>
                        <a:pt x="57" y="186"/>
                      </a:lnTo>
                      <a:lnTo>
                        <a:pt x="73" y="190"/>
                      </a:lnTo>
                      <a:lnTo>
                        <a:pt x="93" y="190"/>
                      </a:lnTo>
                      <a:lnTo>
                        <a:pt x="104" y="188"/>
                      </a:lnTo>
                      <a:lnTo>
                        <a:pt x="110" y="186"/>
                      </a:lnTo>
                      <a:lnTo>
                        <a:pt x="119" y="186"/>
                      </a:lnTo>
                      <a:lnTo>
                        <a:pt x="135" y="184"/>
                      </a:lnTo>
                      <a:lnTo>
                        <a:pt x="146" y="180"/>
                      </a:lnTo>
                      <a:lnTo>
                        <a:pt x="157" y="178"/>
                      </a:lnTo>
                      <a:lnTo>
                        <a:pt x="168" y="176"/>
                      </a:lnTo>
                      <a:lnTo>
                        <a:pt x="177" y="172"/>
                      </a:lnTo>
                      <a:lnTo>
                        <a:pt x="188" y="168"/>
                      </a:lnTo>
                      <a:lnTo>
                        <a:pt x="203" y="166"/>
                      </a:lnTo>
                      <a:lnTo>
                        <a:pt x="214" y="162"/>
                      </a:lnTo>
                      <a:lnTo>
                        <a:pt x="230" y="158"/>
                      </a:lnTo>
                      <a:lnTo>
                        <a:pt x="241" y="156"/>
                      </a:lnTo>
                      <a:lnTo>
                        <a:pt x="260" y="154"/>
                      </a:lnTo>
                      <a:lnTo>
                        <a:pt x="276" y="152"/>
                      </a:lnTo>
                      <a:lnTo>
                        <a:pt x="294" y="152"/>
                      </a:lnTo>
                      <a:lnTo>
                        <a:pt x="318" y="150"/>
                      </a:lnTo>
                      <a:lnTo>
                        <a:pt x="318" y="0"/>
                      </a:lnTo>
                      <a:lnTo>
                        <a:pt x="0" y="0"/>
                      </a:lnTo>
                      <a:lnTo>
                        <a:pt x="0" y="176"/>
                      </a:lnTo>
                    </a:path>
                  </a:pathLst>
                </a:custGeom>
                <a:solidFill>
                  <a:srgbClr val="00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877" name="Picture 809">
                  <a:extLst>
                    <a:ext uri="{FF2B5EF4-FFF2-40B4-BE49-F238E27FC236}">
                      <a16:creationId xmlns:a16="http://schemas.microsoft.com/office/drawing/2014/main" id="{056D0194-DBF1-4AB4-88AE-F008EF71FD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7996" y="4242376"/>
                  <a:ext cx="267558" cy="937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E21A0ABD-86EC-4BE5-8520-3DF3E86224C6}"/>
                  </a:ext>
                </a:extLst>
              </p:cNvPr>
              <p:cNvGrpSpPr/>
              <p:nvPr/>
            </p:nvGrpSpPr>
            <p:grpSpPr>
              <a:xfrm>
                <a:off x="5234436" y="1744419"/>
                <a:ext cx="481252" cy="291585"/>
                <a:chOff x="7469574" y="3966357"/>
                <a:chExt cx="604402" cy="552039"/>
              </a:xfrm>
            </p:grpSpPr>
            <p:pic>
              <p:nvPicPr>
                <p:cNvPr id="888" name="Picture 887">
                  <a:extLst>
                    <a:ext uri="{FF2B5EF4-FFF2-40B4-BE49-F238E27FC236}">
                      <a16:creationId xmlns:a16="http://schemas.microsoft.com/office/drawing/2014/main" id="{1BA071C5-2A8D-4BE8-98C7-270198AD29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9574" y="3966357"/>
                  <a:ext cx="604402" cy="552039"/>
                </a:xfrm>
                <a:prstGeom prst="rect">
                  <a:avLst/>
                </a:prstGeom>
                <a:noFill/>
              </p:spPr>
            </p:pic>
            <p:sp>
              <p:nvSpPr>
                <p:cNvPr id="889" name="Freeform 669">
                  <a:extLst>
                    <a:ext uri="{FF2B5EF4-FFF2-40B4-BE49-F238E27FC236}">
                      <a16:creationId xmlns:a16="http://schemas.microsoft.com/office/drawing/2014/main" id="{9B3A4DA9-462B-4FED-9723-9525DB55E2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2023" y="4226854"/>
                  <a:ext cx="304141" cy="148597"/>
                </a:xfrm>
                <a:custGeom>
                  <a:avLst/>
                  <a:gdLst>
                    <a:gd name="T0" fmla="*/ 0 w 319"/>
                    <a:gd name="T1" fmla="*/ 176 h 191"/>
                    <a:gd name="T2" fmla="*/ 24 w 319"/>
                    <a:gd name="T3" fmla="*/ 180 h 191"/>
                    <a:gd name="T4" fmla="*/ 42 w 319"/>
                    <a:gd name="T5" fmla="*/ 184 h 191"/>
                    <a:gd name="T6" fmla="*/ 57 w 319"/>
                    <a:gd name="T7" fmla="*/ 186 h 191"/>
                    <a:gd name="T8" fmla="*/ 73 w 319"/>
                    <a:gd name="T9" fmla="*/ 190 h 191"/>
                    <a:gd name="T10" fmla="*/ 93 w 319"/>
                    <a:gd name="T11" fmla="*/ 190 h 191"/>
                    <a:gd name="T12" fmla="*/ 104 w 319"/>
                    <a:gd name="T13" fmla="*/ 188 h 191"/>
                    <a:gd name="T14" fmla="*/ 110 w 319"/>
                    <a:gd name="T15" fmla="*/ 186 h 191"/>
                    <a:gd name="T16" fmla="*/ 119 w 319"/>
                    <a:gd name="T17" fmla="*/ 186 h 191"/>
                    <a:gd name="T18" fmla="*/ 135 w 319"/>
                    <a:gd name="T19" fmla="*/ 184 h 191"/>
                    <a:gd name="T20" fmla="*/ 146 w 319"/>
                    <a:gd name="T21" fmla="*/ 180 h 191"/>
                    <a:gd name="T22" fmla="*/ 157 w 319"/>
                    <a:gd name="T23" fmla="*/ 178 h 191"/>
                    <a:gd name="T24" fmla="*/ 168 w 319"/>
                    <a:gd name="T25" fmla="*/ 176 h 191"/>
                    <a:gd name="T26" fmla="*/ 177 w 319"/>
                    <a:gd name="T27" fmla="*/ 172 h 191"/>
                    <a:gd name="T28" fmla="*/ 188 w 319"/>
                    <a:gd name="T29" fmla="*/ 168 h 191"/>
                    <a:gd name="T30" fmla="*/ 203 w 319"/>
                    <a:gd name="T31" fmla="*/ 166 h 191"/>
                    <a:gd name="T32" fmla="*/ 214 w 319"/>
                    <a:gd name="T33" fmla="*/ 162 h 191"/>
                    <a:gd name="T34" fmla="*/ 230 w 319"/>
                    <a:gd name="T35" fmla="*/ 158 h 191"/>
                    <a:gd name="T36" fmla="*/ 241 w 319"/>
                    <a:gd name="T37" fmla="*/ 156 h 191"/>
                    <a:gd name="T38" fmla="*/ 260 w 319"/>
                    <a:gd name="T39" fmla="*/ 154 h 191"/>
                    <a:gd name="T40" fmla="*/ 276 w 319"/>
                    <a:gd name="T41" fmla="*/ 152 h 191"/>
                    <a:gd name="T42" fmla="*/ 294 w 319"/>
                    <a:gd name="T43" fmla="*/ 152 h 191"/>
                    <a:gd name="T44" fmla="*/ 318 w 319"/>
                    <a:gd name="T45" fmla="*/ 150 h 191"/>
                    <a:gd name="T46" fmla="*/ 318 w 319"/>
                    <a:gd name="T47" fmla="*/ 0 h 191"/>
                    <a:gd name="T48" fmla="*/ 0 w 319"/>
                    <a:gd name="T49" fmla="*/ 0 h 191"/>
                    <a:gd name="T50" fmla="*/ 0 w 319"/>
                    <a:gd name="T51" fmla="*/ 17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19" h="191">
                      <a:moveTo>
                        <a:pt x="0" y="176"/>
                      </a:moveTo>
                      <a:lnTo>
                        <a:pt x="24" y="180"/>
                      </a:lnTo>
                      <a:lnTo>
                        <a:pt x="42" y="184"/>
                      </a:lnTo>
                      <a:lnTo>
                        <a:pt x="57" y="186"/>
                      </a:lnTo>
                      <a:lnTo>
                        <a:pt x="73" y="190"/>
                      </a:lnTo>
                      <a:lnTo>
                        <a:pt x="93" y="190"/>
                      </a:lnTo>
                      <a:lnTo>
                        <a:pt x="104" y="188"/>
                      </a:lnTo>
                      <a:lnTo>
                        <a:pt x="110" y="186"/>
                      </a:lnTo>
                      <a:lnTo>
                        <a:pt x="119" y="186"/>
                      </a:lnTo>
                      <a:lnTo>
                        <a:pt x="135" y="184"/>
                      </a:lnTo>
                      <a:lnTo>
                        <a:pt x="146" y="180"/>
                      </a:lnTo>
                      <a:lnTo>
                        <a:pt x="157" y="178"/>
                      </a:lnTo>
                      <a:lnTo>
                        <a:pt x="168" y="176"/>
                      </a:lnTo>
                      <a:lnTo>
                        <a:pt x="177" y="172"/>
                      </a:lnTo>
                      <a:lnTo>
                        <a:pt x="188" y="168"/>
                      </a:lnTo>
                      <a:lnTo>
                        <a:pt x="203" y="166"/>
                      </a:lnTo>
                      <a:lnTo>
                        <a:pt x="214" y="162"/>
                      </a:lnTo>
                      <a:lnTo>
                        <a:pt x="230" y="158"/>
                      </a:lnTo>
                      <a:lnTo>
                        <a:pt x="241" y="156"/>
                      </a:lnTo>
                      <a:lnTo>
                        <a:pt x="260" y="154"/>
                      </a:lnTo>
                      <a:lnTo>
                        <a:pt x="276" y="152"/>
                      </a:lnTo>
                      <a:lnTo>
                        <a:pt x="294" y="152"/>
                      </a:lnTo>
                      <a:lnTo>
                        <a:pt x="318" y="150"/>
                      </a:lnTo>
                      <a:lnTo>
                        <a:pt x="318" y="0"/>
                      </a:lnTo>
                      <a:lnTo>
                        <a:pt x="0" y="0"/>
                      </a:lnTo>
                      <a:lnTo>
                        <a:pt x="0" y="176"/>
                      </a:lnTo>
                    </a:path>
                  </a:pathLst>
                </a:custGeom>
                <a:solidFill>
                  <a:srgbClr val="00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890" name="Picture 809">
                  <a:extLst>
                    <a:ext uri="{FF2B5EF4-FFF2-40B4-BE49-F238E27FC236}">
                      <a16:creationId xmlns:a16="http://schemas.microsoft.com/office/drawing/2014/main" id="{A6786CAD-CCE0-4B9E-8201-AE87705CA7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7996" y="4242376"/>
                  <a:ext cx="267558" cy="937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891" name="Group 890">
                <a:extLst>
                  <a:ext uri="{FF2B5EF4-FFF2-40B4-BE49-F238E27FC236}">
                    <a16:creationId xmlns:a16="http://schemas.microsoft.com/office/drawing/2014/main" id="{332EAA98-31A6-40BE-8C79-6862C70E7851}"/>
                  </a:ext>
                </a:extLst>
              </p:cNvPr>
              <p:cNvGrpSpPr/>
              <p:nvPr/>
            </p:nvGrpSpPr>
            <p:grpSpPr>
              <a:xfrm>
                <a:off x="5285002" y="1045601"/>
                <a:ext cx="481252" cy="291585"/>
                <a:chOff x="7469574" y="3966357"/>
                <a:chExt cx="604402" cy="552039"/>
              </a:xfrm>
            </p:grpSpPr>
            <p:pic>
              <p:nvPicPr>
                <p:cNvPr id="892" name="Picture 891">
                  <a:extLst>
                    <a:ext uri="{FF2B5EF4-FFF2-40B4-BE49-F238E27FC236}">
                      <a16:creationId xmlns:a16="http://schemas.microsoft.com/office/drawing/2014/main" id="{8108B6CB-A219-423E-A4E7-9C3C098A96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9574" y="3966357"/>
                  <a:ext cx="604402" cy="552039"/>
                </a:xfrm>
                <a:prstGeom prst="rect">
                  <a:avLst/>
                </a:prstGeom>
                <a:noFill/>
              </p:spPr>
            </p:pic>
            <p:sp>
              <p:nvSpPr>
                <p:cNvPr id="893" name="Freeform 669">
                  <a:extLst>
                    <a:ext uri="{FF2B5EF4-FFF2-40B4-BE49-F238E27FC236}">
                      <a16:creationId xmlns:a16="http://schemas.microsoft.com/office/drawing/2014/main" id="{0F84CFD4-BC0F-40A3-B333-EBD580CDFC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2023" y="4226854"/>
                  <a:ext cx="304141" cy="148597"/>
                </a:xfrm>
                <a:custGeom>
                  <a:avLst/>
                  <a:gdLst>
                    <a:gd name="T0" fmla="*/ 0 w 319"/>
                    <a:gd name="T1" fmla="*/ 176 h 191"/>
                    <a:gd name="T2" fmla="*/ 24 w 319"/>
                    <a:gd name="T3" fmla="*/ 180 h 191"/>
                    <a:gd name="T4" fmla="*/ 42 w 319"/>
                    <a:gd name="T5" fmla="*/ 184 h 191"/>
                    <a:gd name="T6" fmla="*/ 57 w 319"/>
                    <a:gd name="T7" fmla="*/ 186 h 191"/>
                    <a:gd name="T8" fmla="*/ 73 w 319"/>
                    <a:gd name="T9" fmla="*/ 190 h 191"/>
                    <a:gd name="T10" fmla="*/ 93 w 319"/>
                    <a:gd name="T11" fmla="*/ 190 h 191"/>
                    <a:gd name="T12" fmla="*/ 104 w 319"/>
                    <a:gd name="T13" fmla="*/ 188 h 191"/>
                    <a:gd name="T14" fmla="*/ 110 w 319"/>
                    <a:gd name="T15" fmla="*/ 186 h 191"/>
                    <a:gd name="T16" fmla="*/ 119 w 319"/>
                    <a:gd name="T17" fmla="*/ 186 h 191"/>
                    <a:gd name="T18" fmla="*/ 135 w 319"/>
                    <a:gd name="T19" fmla="*/ 184 h 191"/>
                    <a:gd name="T20" fmla="*/ 146 w 319"/>
                    <a:gd name="T21" fmla="*/ 180 h 191"/>
                    <a:gd name="T22" fmla="*/ 157 w 319"/>
                    <a:gd name="T23" fmla="*/ 178 h 191"/>
                    <a:gd name="T24" fmla="*/ 168 w 319"/>
                    <a:gd name="T25" fmla="*/ 176 h 191"/>
                    <a:gd name="T26" fmla="*/ 177 w 319"/>
                    <a:gd name="T27" fmla="*/ 172 h 191"/>
                    <a:gd name="T28" fmla="*/ 188 w 319"/>
                    <a:gd name="T29" fmla="*/ 168 h 191"/>
                    <a:gd name="T30" fmla="*/ 203 w 319"/>
                    <a:gd name="T31" fmla="*/ 166 h 191"/>
                    <a:gd name="T32" fmla="*/ 214 w 319"/>
                    <a:gd name="T33" fmla="*/ 162 h 191"/>
                    <a:gd name="T34" fmla="*/ 230 w 319"/>
                    <a:gd name="T35" fmla="*/ 158 h 191"/>
                    <a:gd name="T36" fmla="*/ 241 w 319"/>
                    <a:gd name="T37" fmla="*/ 156 h 191"/>
                    <a:gd name="T38" fmla="*/ 260 w 319"/>
                    <a:gd name="T39" fmla="*/ 154 h 191"/>
                    <a:gd name="T40" fmla="*/ 276 w 319"/>
                    <a:gd name="T41" fmla="*/ 152 h 191"/>
                    <a:gd name="T42" fmla="*/ 294 w 319"/>
                    <a:gd name="T43" fmla="*/ 152 h 191"/>
                    <a:gd name="T44" fmla="*/ 318 w 319"/>
                    <a:gd name="T45" fmla="*/ 150 h 191"/>
                    <a:gd name="T46" fmla="*/ 318 w 319"/>
                    <a:gd name="T47" fmla="*/ 0 h 191"/>
                    <a:gd name="T48" fmla="*/ 0 w 319"/>
                    <a:gd name="T49" fmla="*/ 0 h 191"/>
                    <a:gd name="T50" fmla="*/ 0 w 319"/>
                    <a:gd name="T51" fmla="*/ 17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19" h="191">
                      <a:moveTo>
                        <a:pt x="0" y="176"/>
                      </a:moveTo>
                      <a:lnTo>
                        <a:pt x="24" y="180"/>
                      </a:lnTo>
                      <a:lnTo>
                        <a:pt x="42" y="184"/>
                      </a:lnTo>
                      <a:lnTo>
                        <a:pt x="57" y="186"/>
                      </a:lnTo>
                      <a:lnTo>
                        <a:pt x="73" y="190"/>
                      </a:lnTo>
                      <a:lnTo>
                        <a:pt x="93" y="190"/>
                      </a:lnTo>
                      <a:lnTo>
                        <a:pt x="104" y="188"/>
                      </a:lnTo>
                      <a:lnTo>
                        <a:pt x="110" y="186"/>
                      </a:lnTo>
                      <a:lnTo>
                        <a:pt x="119" y="186"/>
                      </a:lnTo>
                      <a:lnTo>
                        <a:pt x="135" y="184"/>
                      </a:lnTo>
                      <a:lnTo>
                        <a:pt x="146" y="180"/>
                      </a:lnTo>
                      <a:lnTo>
                        <a:pt x="157" y="178"/>
                      </a:lnTo>
                      <a:lnTo>
                        <a:pt x="168" y="176"/>
                      </a:lnTo>
                      <a:lnTo>
                        <a:pt x="177" y="172"/>
                      </a:lnTo>
                      <a:lnTo>
                        <a:pt x="188" y="168"/>
                      </a:lnTo>
                      <a:lnTo>
                        <a:pt x="203" y="166"/>
                      </a:lnTo>
                      <a:lnTo>
                        <a:pt x="214" y="162"/>
                      </a:lnTo>
                      <a:lnTo>
                        <a:pt x="230" y="158"/>
                      </a:lnTo>
                      <a:lnTo>
                        <a:pt x="241" y="156"/>
                      </a:lnTo>
                      <a:lnTo>
                        <a:pt x="260" y="154"/>
                      </a:lnTo>
                      <a:lnTo>
                        <a:pt x="276" y="152"/>
                      </a:lnTo>
                      <a:lnTo>
                        <a:pt x="294" y="152"/>
                      </a:lnTo>
                      <a:lnTo>
                        <a:pt x="318" y="150"/>
                      </a:lnTo>
                      <a:lnTo>
                        <a:pt x="318" y="0"/>
                      </a:lnTo>
                      <a:lnTo>
                        <a:pt x="0" y="0"/>
                      </a:lnTo>
                      <a:lnTo>
                        <a:pt x="0" y="176"/>
                      </a:lnTo>
                    </a:path>
                  </a:pathLst>
                </a:custGeom>
                <a:solidFill>
                  <a:srgbClr val="00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895" name="Picture 809">
                  <a:extLst>
                    <a:ext uri="{FF2B5EF4-FFF2-40B4-BE49-F238E27FC236}">
                      <a16:creationId xmlns:a16="http://schemas.microsoft.com/office/drawing/2014/main" id="{FF110502-C2F5-4AEC-8DF4-F1F64A3D2E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7996" y="4242376"/>
                  <a:ext cx="267558" cy="937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896" name="Group 895">
                <a:extLst>
                  <a:ext uri="{FF2B5EF4-FFF2-40B4-BE49-F238E27FC236}">
                    <a16:creationId xmlns:a16="http://schemas.microsoft.com/office/drawing/2014/main" id="{727312A5-E892-4977-BA50-7E2803274A33}"/>
                  </a:ext>
                </a:extLst>
              </p:cNvPr>
              <p:cNvGrpSpPr/>
              <p:nvPr/>
            </p:nvGrpSpPr>
            <p:grpSpPr>
              <a:xfrm>
                <a:off x="5220939" y="2110443"/>
                <a:ext cx="481252" cy="291585"/>
                <a:chOff x="7469574" y="3966357"/>
                <a:chExt cx="604402" cy="552039"/>
              </a:xfrm>
            </p:grpSpPr>
            <p:pic>
              <p:nvPicPr>
                <p:cNvPr id="897" name="Picture 896">
                  <a:extLst>
                    <a:ext uri="{FF2B5EF4-FFF2-40B4-BE49-F238E27FC236}">
                      <a16:creationId xmlns:a16="http://schemas.microsoft.com/office/drawing/2014/main" id="{5B766A7E-E0CF-4812-8121-2B40819175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9574" y="3966357"/>
                  <a:ext cx="604402" cy="552039"/>
                </a:xfrm>
                <a:prstGeom prst="rect">
                  <a:avLst/>
                </a:prstGeom>
                <a:noFill/>
              </p:spPr>
            </p:pic>
            <p:sp>
              <p:nvSpPr>
                <p:cNvPr id="898" name="Freeform 669">
                  <a:extLst>
                    <a:ext uri="{FF2B5EF4-FFF2-40B4-BE49-F238E27FC236}">
                      <a16:creationId xmlns:a16="http://schemas.microsoft.com/office/drawing/2014/main" id="{596EFA0A-0E8E-4954-9359-945104D1D7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2023" y="4226854"/>
                  <a:ext cx="304141" cy="148597"/>
                </a:xfrm>
                <a:custGeom>
                  <a:avLst/>
                  <a:gdLst>
                    <a:gd name="T0" fmla="*/ 0 w 319"/>
                    <a:gd name="T1" fmla="*/ 176 h 191"/>
                    <a:gd name="T2" fmla="*/ 24 w 319"/>
                    <a:gd name="T3" fmla="*/ 180 h 191"/>
                    <a:gd name="T4" fmla="*/ 42 w 319"/>
                    <a:gd name="T5" fmla="*/ 184 h 191"/>
                    <a:gd name="T6" fmla="*/ 57 w 319"/>
                    <a:gd name="T7" fmla="*/ 186 h 191"/>
                    <a:gd name="T8" fmla="*/ 73 w 319"/>
                    <a:gd name="T9" fmla="*/ 190 h 191"/>
                    <a:gd name="T10" fmla="*/ 93 w 319"/>
                    <a:gd name="T11" fmla="*/ 190 h 191"/>
                    <a:gd name="T12" fmla="*/ 104 w 319"/>
                    <a:gd name="T13" fmla="*/ 188 h 191"/>
                    <a:gd name="T14" fmla="*/ 110 w 319"/>
                    <a:gd name="T15" fmla="*/ 186 h 191"/>
                    <a:gd name="T16" fmla="*/ 119 w 319"/>
                    <a:gd name="T17" fmla="*/ 186 h 191"/>
                    <a:gd name="T18" fmla="*/ 135 w 319"/>
                    <a:gd name="T19" fmla="*/ 184 h 191"/>
                    <a:gd name="T20" fmla="*/ 146 w 319"/>
                    <a:gd name="T21" fmla="*/ 180 h 191"/>
                    <a:gd name="T22" fmla="*/ 157 w 319"/>
                    <a:gd name="T23" fmla="*/ 178 h 191"/>
                    <a:gd name="T24" fmla="*/ 168 w 319"/>
                    <a:gd name="T25" fmla="*/ 176 h 191"/>
                    <a:gd name="T26" fmla="*/ 177 w 319"/>
                    <a:gd name="T27" fmla="*/ 172 h 191"/>
                    <a:gd name="T28" fmla="*/ 188 w 319"/>
                    <a:gd name="T29" fmla="*/ 168 h 191"/>
                    <a:gd name="T30" fmla="*/ 203 w 319"/>
                    <a:gd name="T31" fmla="*/ 166 h 191"/>
                    <a:gd name="T32" fmla="*/ 214 w 319"/>
                    <a:gd name="T33" fmla="*/ 162 h 191"/>
                    <a:gd name="T34" fmla="*/ 230 w 319"/>
                    <a:gd name="T35" fmla="*/ 158 h 191"/>
                    <a:gd name="T36" fmla="*/ 241 w 319"/>
                    <a:gd name="T37" fmla="*/ 156 h 191"/>
                    <a:gd name="T38" fmla="*/ 260 w 319"/>
                    <a:gd name="T39" fmla="*/ 154 h 191"/>
                    <a:gd name="T40" fmla="*/ 276 w 319"/>
                    <a:gd name="T41" fmla="*/ 152 h 191"/>
                    <a:gd name="T42" fmla="*/ 294 w 319"/>
                    <a:gd name="T43" fmla="*/ 152 h 191"/>
                    <a:gd name="T44" fmla="*/ 318 w 319"/>
                    <a:gd name="T45" fmla="*/ 150 h 191"/>
                    <a:gd name="T46" fmla="*/ 318 w 319"/>
                    <a:gd name="T47" fmla="*/ 0 h 191"/>
                    <a:gd name="T48" fmla="*/ 0 w 319"/>
                    <a:gd name="T49" fmla="*/ 0 h 191"/>
                    <a:gd name="T50" fmla="*/ 0 w 319"/>
                    <a:gd name="T51" fmla="*/ 17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19" h="191">
                      <a:moveTo>
                        <a:pt x="0" y="176"/>
                      </a:moveTo>
                      <a:lnTo>
                        <a:pt x="24" y="180"/>
                      </a:lnTo>
                      <a:lnTo>
                        <a:pt x="42" y="184"/>
                      </a:lnTo>
                      <a:lnTo>
                        <a:pt x="57" y="186"/>
                      </a:lnTo>
                      <a:lnTo>
                        <a:pt x="73" y="190"/>
                      </a:lnTo>
                      <a:lnTo>
                        <a:pt x="93" y="190"/>
                      </a:lnTo>
                      <a:lnTo>
                        <a:pt x="104" y="188"/>
                      </a:lnTo>
                      <a:lnTo>
                        <a:pt x="110" y="186"/>
                      </a:lnTo>
                      <a:lnTo>
                        <a:pt x="119" y="186"/>
                      </a:lnTo>
                      <a:lnTo>
                        <a:pt x="135" y="184"/>
                      </a:lnTo>
                      <a:lnTo>
                        <a:pt x="146" y="180"/>
                      </a:lnTo>
                      <a:lnTo>
                        <a:pt x="157" y="178"/>
                      </a:lnTo>
                      <a:lnTo>
                        <a:pt x="168" y="176"/>
                      </a:lnTo>
                      <a:lnTo>
                        <a:pt x="177" y="172"/>
                      </a:lnTo>
                      <a:lnTo>
                        <a:pt x="188" y="168"/>
                      </a:lnTo>
                      <a:lnTo>
                        <a:pt x="203" y="166"/>
                      </a:lnTo>
                      <a:lnTo>
                        <a:pt x="214" y="162"/>
                      </a:lnTo>
                      <a:lnTo>
                        <a:pt x="230" y="158"/>
                      </a:lnTo>
                      <a:lnTo>
                        <a:pt x="241" y="156"/>
                      </a:lnTo>
                      <a:lnTo>
                        <a:pt x="260" y="154"/>
                      </a:lnTo>
                      <a:lnTo>
                        <a:pt x="276" y="152"/>
                      </a:lnTo>
                      <a:lnTo>
                        <a:pt x="294" y="152"/>
                      </a:lnTo>
                      <a:lnTo>
                        <a:pt x="318" y="150"/>
                      </a:lnTo>
                      <a:lnTo>
                        <a:pt x="318" y="0"/>
                      </a:lnTo>
                      <a:lnTo>
                        <a:pt x="0" y="0"/>
                      </a:lnTo>
                      <a:lnTo>
                        <a:pt x="0" y="176"/>
                      </a:lnTo>
                    </a:path>
                  </a:pathLst>
                </a:custGeom>
                <a:solidFill>
                  <a:srgbClr val="00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899" name="Picture 809">
                  <a:extLst>
                    <a:ext uri="{FF2B5EF4-FFF2-40B4-BE49-F238E27FC236}">
                      <a16:creationId xmlns:a16="http://schemas.microsoft.com/office/drawing/2014/main" id="{416412A3-6E44-4D31-BC76-D6AEA4DC6B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7996" y="4242376"/>
                  <a:ext cx="267558" cy="937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12" name="Group 1011">
                <a:extLst>
                  <a:ext uri="{FF2B5EF4-FFF2-40B4-BE49-F238E27FC236}">
                    <a16:creationId xmlns:a16="http://schemas.microsoft.com/office/drawing/2014/main" id="{E21A0ABD-86EC-4BE5-8520-3DF3E86224C6}"/>
                  </a:ext>
                </a:extLst>
              </p:cNvPr>
              <p:cNvGrpSpPr/>
              <p:nvPr/>
            </p:nvGrpSpPr>
            <p:grpSpPr>
              <a:xfrm>
                <a:off x="5924949" y="1758004"/>
                <a:ext cx="481252" cy="291585"/>
                <a:chOff x="7469574" y="3966357"/>
                <a:chExt cx="604402" cy="552039"/>
              </a:xfrm>
            </p:grpSpPr>
            <p:pic>
              <p:nvPicPr>
                <p:cNvPr id="1013" name="Picture 1012">
                  <a:extLst>
                    <a:ext uri="{FF2B5EF4-FFF2-40B4-BE49-F238E27FC236}">
                      <a16:creationId xmlns:a16="http://schemas.microsoft.com/office/drawing/2014/main" id="{1BA071C5-2A8D-4BE8-98C7-270198AD29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9574" y="3966357"/>
                  <a:ext cx="604402" cy="552039"/>
                </a:xfrm>
                <a:prstGeom prst="rect">
                  <a:avLst/>
                </a:prstGeom>
                <a:noFill/>
              </p:spPr>
            </p:pic>
            <p:sp>
              <p:nvSpPr>
                <p:cNvPr id="1014" name="Freeform 669">
                  <a:extLst>
                    <a:ext uri="{FF2B5EF4-FFF2-40B4-BE49-F238E27FC236}">
                      <a16:creationId xmlns:a16="http://schemas.microsoft.com/office/drawing/2014/main" id="{9B3A4DA9-462B-4FED-9723-9525DB55E2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2023" y="4226854"/>
                  <a:ext cx="304141" cy="148597"/>
                </a:xfrm>
                <a:custGeom>
                  <a:avLst/>
                  <a:gdLst>
                    <a:gd name="T0" fmla="*/ 0 w 319"/>
                    <a:gd name="T1" fmla="*/ 176 h 191"/>
                    <a:gd name="T2" fmla="*/ 24 w 319"/>
                    <a:gd name="T3" fmla="*/ 180 h 191"/>
                    <a:gd name="T4" fmla="*/ 42 w 319"/>
                    <a:gd name="T5" fmla="*/ 184 h 191"/>
                    <a:gd name="T6" fmla="*/ 57 w 319"/>
                    <a:gd name="T7" fmla="*/ 186 h 191"/>
                    <a:gd name="T8" fmla="*/ 73 w 319"/>
                    <a:gd name="T9" fmla="*/ 190 h 191"/>
                    <a:gd name="T10" fmla="*/ 93 w 319"/>
                    <a:gd name="T11" fmla="*/ 190 h 191"/>
                    <a:gd name="T12" fmla="*/ 104 w 319"/>
                    <a:gd name="T13" fmla="*/ 188 h 191"/>
                    <a:gd name="T14" fmla="*/ 110 w 319"/>
                    <a:gd name="T15" fmla="*/ 186 h 191"/>
                    <a:gd name="T16" fmla="*/ 119 w 319"/>
                    <a:gd name="T17" fmla="*/ 186 h 191"/>
                    <a:gd name="T18" fmla="*/ 135 w 319"/>
                    <a:gd name="T19" fmla="*/ 184 h 191"/>
                    <a:gd name="T20" fmla="*/ 146 w 319"/>
                    <a:gd name="T21" fmla="*/ 180 h 191"/>
                    <a:gd name="T22" fmla="*/ 157 w 319"/>
                    <a:gd name="T23" fmla="*/ 178 h 191"/>
                    <a:gd name="T24" fmla="*/ 168 w 319"/>
                    <a:gd name="T25" fmla="*/ 176 h 191"/>
                    <a:gd name="T26" fmla="*/ 177 w 319"/>
                    <a:gd name="T27" fmla="*/ 172 h 191"/>
                    <a:gd name="T28" fmla="*/ 188 w 319"/>
                    <a:gd name="T29" fmla="*/ 168 h 191"/>
                    <a:gd name="T30" fmla="*/ 203 w 319"/>
                    <a:gd name="T31" fmla="*/ 166 h 191"/>
                    <a:gd name="T32" fmla="*/ 214 w 319"/>
                    <a:gd name="T33" fmla="*/ 162 h 191"/>
                    <a:gd name="T34" fmla="*/ 230 w 319"/>
                    <a:gd name="T35" fmla="*/ 158 h 191"/>
                    <a:gd name="T36" fmla="*/ 241 w 319"/>
                    <a:gd name="T37" fmla="*/ 156 h 191"/>
                    <a:gd name="T38" fmla="*/ 260 w 319"/>
                    <a:gd name="T39" fmla="*/ 154 h 191"/>
                    <a:gd name="T40" fmla="*/ 276 w 319"/>
                    <a:gd name="T41" fmla="*/ 152 h 191"/>
                    <a:gd name="T42" fmla="*/ 294 w 319"/>
                    <a:gd name="T43" fmla="*/ 152 h 191"/>
                    <a:gd name="T44" fmla="*/ 318 w 319"/>
                    <a:gd name="T45" fmla="*/ 150 h 191"/>
                    <a:gd name="T46" fmla="*/ 318 w 319"/>
                    <a:gd name="T47" fmla="*/ 0 h 191"/>
                    <a:gd name="T48" fmla="*/ 0 w 319"/>
                    <a:gd name="T49" fmla="*/ 0 h 191"/>
                    <a:gd name="T50" fmla="*/ 0 w 319"/>
                    <a:gd name="T51" fmla="*/ 17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19" h="191">
                      <a:moveTo>
                        <a:pt x="0" y="176"/>
                      </a:moveTo>
                      <a:lnTo>
                        <a:pt x="24" y="180"/>
                      </a:lnTo>
                      <a:lnTo>
                        <a:pt x="42" y="184"/>
                      </a:lnTo>
                      <a:lnTo>
                        <a:pt x="57" y="186"/>
                      </a:lnTo>
                      <a:lnTo>
                        <a:pt x="73" y="190"/>
                      </a:lnTo>
                      <a:lnTo>
                        <a:pt x="93" y="190"/>
                      </a:lnTo>
                      <a:lnTo>
                        <a:pt x="104" y="188"/>
                      </a:lnTo>
                      <a:lnTo>
                        <a:pt x="110" y="186"/>
                      </a:lnTo>
                      <a:lnTo>
                        <a:pt x="119" y="186"/>
                      </a:lnTo>
                      <a:lnTo>
                        <a:pt x="135" y="184"/>
                      </a:lnTo>
                      <a:lnTo>
                        <a:pt x="146" y="180"/>
                      </a:lnTo>
                      <a:lnTo>
                        <a:pt x="157" y="178"/>
                      </a:lnTo>
                      <a:lnTo>
                        <a:pt x="168" y="176"/>
                      </a:lnTo>
                      <a:lnTo>
                        <a:pt x="177" y="172"/>
                      </a:lnTo>
                      <a:lnTo>
                        <a:pt x="188" y="168"/>
                      </a:lnTo>
                      <a:lnTo>
                        <a:pt x="203" y="166"/>
                      </a:lnTo>
                      <a:lnTo>
                        <a:pt x="214" y="162"/>
                      </a:lnTo>
                      <a:lnTo>
                        <a:pt x="230" y="158"/>
                      </a:lnTo>
                      <a:lnTo>
                        <a:pt x="241" y="156"/>
                      </a:lnTo>
                      <a:lnTo>
                        <a:pt x="260" y="154"/>
                      </a:lnTo>
                      <a:lnTo>
                        <a:pt x="276" y="152"/>
                      </a:lnTo>
                      <a:lnTo>
                        <a:pt x="294" y="152"/>
                      </a:lnTo>
                      <a:lnTo>
                        <a:pt x="318" y="150"/>
                      </a:lnTo>
                      <a:lnTo>
                        <a:pt x="318" y="0"/>
                      </a:lnTo>
                      <a:lnTo>
                        <a:pt x="0" y="0"/>
                      </a:lnTo>
                      <a:lnTo>
                        <a:pt x="0" y="176"/>
                      </a:lnTo>
                    </a:path>
                  </a:pathLst>
                </a:custGeom>
                <a:solidFill>
                  <a:srgbClr val="00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1015" name="Picture 809">
                  <a:extLst>
                    <a:ext uri="{FF2B5EF4-FFF2-40B4-BE49-F238E27FC236}">
                      <a16:creationId xmlns:a16="http://schemas.microsoft.com/office/drawing/2014/main" id="{A6786CAD-CCE0-4B9E-8201-AE87705CA7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7996" y="4242376"/>
                  <a:ext cx="267558" cy="937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16" name="Group 1015">
                <a:extLst>
                  <a:ext uri="{FF2B5EF4-FFF2-40B4-BE49-F238E27FC236}">
                    <a16:creationId xmlns:a16="http://schemas.microsoft.com/office/drawing/2014/main" id="{332EAA98-31A6-40BE-8C79-6862C70E7851}"/>
                  </a:ext>
                </a:extLst>
              </p:cNvPr>
              <p:cNvGrpSpPr/>
              <p:nvPr/>
            </p:nvGrpSpPr>
            <p:grpSpPr>
              <a:xfrm>
                <a:off x="5961447" y="1055376"/>
                <a:ext cx="481252" cy="291585"/>
                <a:chOff x="7469574" y="3966357"/>
                <a:chExt cx="604402" cy="552039"/>
              </a:xfrm>
            </p:grpSpPr>
            <p:pic>
              <p:nvPicPr>
                <p:cNvPr id="1017" name="Picture 1016">
                  <a:extLst>
                    <a:ext uri="{FF2B5EF4-FFF2-40B4-BE49-F238E27FC236}">
                      <a16:creationId xmlns:a16="http://schemas.microsoft.com/office/drawing/2014/main" id="{8108B6CB-A219-423E-A4E7-9C3C098A96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9574" y="3966357"/>
                  <a:ext cx="604402" cy="552039"/>
                </a:xfrm>
                <a:prstGeom prst="rect">
                  <a:avLst/>
                </a:prstGeom>
                <a:noFill/>
              </p:spPr>
            </p:pic>
            <p:sp>
              <p:nvSpPr>
                <p:cNvPr id="1018" name="Freeform 669">
                  <a:extLst>
                    <a:ext uri="{FF2B5EF4-FFF2-40B4-BE49-F238E27FC236}">
                      <a16:creationId xmlns:a16="http://schemas.microsoft.com/office/drawing/2014/main" id="{0F84CFD4-BC0F-40A3-B333-EBD580CDFC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2023" y="4226854"/>
                  <a:ext cx="304141" cy="148597"/>
                </a:xfrm>
                <a:custGeom>
                  <a:avLst/>
                  <a:gdLst>
                    <a:gd name="T0" fmla="*/ 0 w 319"/>
                    <a:gd name="T1" fmla="*/ 176 h 191"/>
                    <a:gd name="T2" fmla="*/ 24 w 319"/>
                    <a:gd name="T3" fmla="*/ 180 h 191"/>
                    <a:gd name="T4" fmla="*/ 42 w 319"/>
                    <a:gd name="T5" fmla="*/ 184 h 191"/>
                    <a:gd name="T6" fmla="*/ 57 w 319"/>
                    <a:gd name="T7" fmla="*/ 186 h 191"/>
                    <a:gd name="T8" fmla="*/ 73 w 319"/>
                    <a:gd name="T9" fmla="*/ 190 h 191"/>
                    <a:gd name="T10" fmla="*/ 93 w 319"/>
                    <a:gd name="T11" fmla="*/ 190 h 191"/>
                    <a:gd name="T12" fmla="*/ 104 w 319"/>
                    <a:gd name="T13" fmla="*/ 188 h 191"/>
                    <a:gd name="T14" fmla="*/ 110 w 319"/>
                    <a:gd name="T15" fmla="*/ 186 h 191"/>
                    <a:gd name="T16" fmla="*/ 119 w 319"/>
                    <a:gd name="T17" fmla="*/ 186 h 191"/>
                    <a:gd name="T18" fmla="*/ 135 w 319"/>
                    <a:gd name="T19" fmla="*/ 184 h 191"/>
                    <a:gd name="T20" fmla="*/ 146 w 319"/>
                    <a:gd name="T21" fmla="*/ 180 h 191"/>
                    <a:gd name="T22" fmla="*/ 157 w 319"/>
                    <a:gd name="T23" fmla="*/ 178 h 191"/>
                    <a:gd name="T24" fmla="*/ 168 w 319"/>
                    <a:gd name="T25" fmla="*/ 176 h 191"/>
                    <a:gd name="T26" fmla="*/ 177 w 319"/>
                    <a:gd name="T27" fmla="*/ 172 h 191"/>
                    <a:gd name="T28" fmla="*/ 188 w 319"/>
                    <a:gd name="T29" fmla="*/ 168 h 191"/>
                    <a:gd name="T30" fmla="*/ 203 w 319"/>
                    <a:gd name="T31" fmla="*/ 166 h 191"/>
                    <a:gd name="T32" fmla="*/ 214 w 319"/>
                    <a:gd name="T33" fmla="*/ 162 h 191"/>
                    <a:gd name="T34" fmla="*/ 230 w 319"/>
                    <a:gd name="T35" fmla="*/ 158 h 191"/>
                    <a:gd name="T36" fmla="*/ 241 w 319"/>
                    <a:gd name="T37" fmla="*/ 156 h 191"/>
                    <a:gd name="T38" fmla="*/ 260 w 319"/>
                    <a:gd name="T39" fmla="*/ 154 h 191"/>
                    <a:gd name="T40" fmla="*/ 276 w 319"/>
                    <a:gd name="T41" fmla="*/ 152 h 191"/>
                    <a:gd name="T42" fmla="*/ 294 w 319"/>
                    <a:gd name="T43" fmla="*/ 152 h 191"/>
                    <a:gd name="T44" fmla="*/ 318 w 319"/>
                    <a:gd name="T45" fmla="*/ 150 h 191"/>
                    <a:gd name="T46" fmla="*/ 318 w 319"/>
                    <a:gd name="T47" fmla="*/ 0 h 191"/>
                    <a:gd name="T48" fmla="*/ 0 w 319"/>
                    <a:gd name="T49" fmla="*/ 0 h 191"/>
                    <a:gd name="T50" fmla="*/ 0 w 319"/>
                    <a:gd name="T51" fmla="*/ 17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19" h="191">
                      <a:moveTo>
                        <a:pt x="0" y="176"/>
                      </a:moveTo>
                      <a:lnTo>
                        <a:pt x="24" y="180"/>
                      </a:lnTo>
                      <a:lnTo>
                        <a:pt x="42" y="184"/>
                      </a:lnTo>
                      <a:lnTo>
                        <a:pt x="57" y="186"/>
                      </a:lnTo>
                      <a:lnTo>
                        <a:pt x="73" y="190"/>
                      </a:lnTo>
                      <a:lnTo>
                        <a:pt x="93" y="190"/>
                      </a:lnTo>
                      <a:lnTo>
                        <a:pt x="104" y="188"/>
                      </a:lnTo>
                      <a:lnTo>
                        <a:pt x="110" y="186"/>
                      </a:lnTo>
                      <a:lnTo>
                        <a:pt x="119" y="186"/>
                      </a:lnTo>
                      <a:lnTo>
                        <a:pt x="135" y="184"/>
                      </a:lnTo>
                      <a:lnTo>
                        <a:pt x="146" y="180"/>
                      </a:lnTo>
                      <a:lnTo>
                        <a:pt x="157" y="178"/>
                      </a:lnTo>
                      <a:lnTo>
                        <a:pt x="168" y="176"/>
                      </a:lnTo>
                      <a:lnTo>
                        <a:pt x="177" y="172"/>
                      </a:lnTo>
                      <a:lnTo>
                        <a:pt x="188" y="168"/>
                      </a:lnTo>
                      <a:lnTo>
                        <a:pt x="203" y="166"/>
                      </a:lnTo>
                      <a:lnTo>
                        <a:pt x="214" y="162"/>
                      </a:lnTo>
                      <a:lnTo>
                        <a:pt x="230" y="158"/>
                      </a:lnTo>
                      <a:lnTo>
                        <a:pt x="241" y="156"/>
                      </a:lnTo>
                      <a:lnTo>
                        <a:pt x="260" y="154"/>
                      </a:lnTo>
                      <a:lnTo>
                        <a:pt x="276" y="152"/>
                      </a:lnTo>
                      <a:lnTo>
                        <a:pt x="294" y="152"/>
                      </a:lnTo>
                      <a:lnTo>
                        <a:pt x="318" y="150"/>
                      </a:lnTo>
                      <a:lnTo>
                        <a:pt x="318" y="0"/>
                      </a:lnTo>
                      <a:lnTo>
                        <a:pt x="0" y="0"/>
                      </a:lnTo>
                      <a:lnTo>
                        <a:pt x="0" y="176"/>
                      </a:lnTo>
                    </a:path>
                  </a:pathLst>
                </a:custGeom>
                <a:solidFill>
                  <a:srgbClr val="00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1019" name="Picture 809">
                  <a:extLst>
                    <a:ext uri="{FF2B5EF4-FFF2-40B4-BE49-F238E27FC236}">
                      <a16:creationId xmlns:a16="http://schemas.microsoft.com/office/drawing/2014/main" id="{FF110502-C2F5-4AEC-8DF4-F1F64A3D2E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7996" y="4242376"/>
                  <a:ext cx="267558" cy="937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727312A5-E892-4977-BA50-7E2803274A33}"/>
                  </a:ext>
                </a:extLst>
              </p:cNvPr>
              <p:cNvGrpSpPr/>
              <p:nvPr/>
            </p:nvGrpSpPr>
            <p:grpSpPr>
              <a:xfrm>
                <a:off x="5932954" y="2120194"/>
                <a:ext cx="481252" cy="291585"/>
                <a:chOff x="7469574" y="3966357"/>
                <a:chExt cx="604402" cy="552039"/>
              </a:xfrm>
            </p:grpSpPr>
            <p:pic>
              <p:nvPicPr>
                <p:cNvPr id="1025" name="Picture 1024">
                  <a:extLst>
                    <a:ext uri="{FF2B5EF4-FFF2-40B4-BE49-F238E27FC236}">
                      <a16:creationId xmlns:a16="http://schemas.microsoft.com/office/drawing/2014/main" id="{5B766A7E-E0CF-4812-8121-2B40819175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9574" y="3966357"/>
                  <a:ext cx="604402" cy="552039"/>
                </a:xfrm>
                <a:prstGeom prst="rect">
                  <a:avLst/>
                </a:prstGeom>
                <a:noFill/>
              </p:spPr>
            </p:pic>
            <p:sp>
              <p:nvSpPr>
                <p:cNvPr id="1026" name="Freeform 669">
                  <a:extLst>
                    <a:ext uri="{FF2B5EF4-FFF2-40B4-BE49-F238E27FC236}">
                      <a16:creationId xmlns:a16="http://schemas.microsoft.com/office/drawing/2014/main" id="{596EFA0A-0E8E-4954-9359-945104D1D7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2023" y="4226854"/>
                  <a:ext cx="304141" cy="148597"/>
                </a:xfrm>
                <a:custGeom>
                  <a:avLst/>
                  <a:gdLst>
                    <a:gd name="T0" fmla="*/ 0 w 319"/>
                    <a:gd name="T1" fmla="*/ 176 h 191"/>
                    <a:gd name="T2" fmla="*/ 24 w 319"/>
                    <a:gd name="T3" fmla="*/ 180 h 191"/>
                    <a:gd name="T4" fmla="*/ 42 w 319"/>
                    <a:gd name="T5" fmla="*/ 184 h 191"/>
                    <a:gd name="T6" fmla="*/ 57 w 319"/>
                    <a:gd name="T7" fmla="*/ 186 h 191"/>
                    <a:gd name="T8" fmla="*/ 73 w 319"/>
                    <a:gd name="T9" fmla="*/ 190 h 191"/>
                    <a:gd name="T10" fmla="*/ 93 w 319"/>
                    <a:gd name="T11" fmla="*/ 190 h 191"/>
                    <a:gd name="T12" fmla="*/ 104 w 319"/>
                    <a:gd name="T13" fmla="*/ 188 h 191"/>
                    <a:gd name="T14" fmla="*/ 110 w 319"/>
                    <a:gd name="T15" fmla="*/ 186 h 191"/>
                    <a:gd name="T16" fmla="*/ 119 w 319"/>
                    <a:gd name="T17" fmla="*/ 186 h 191"/>
                    <a:gd name="T18" fmla="*/ 135 w 319"/>
                    <a:gd name="T19" fmla="*/ 184 h 191"/>
                    <a:gd name="T20" fmla="*/ 146 w 319"/>
                    <a:gd name="T21" fmla="*/ 180 h 191"/>
                    <a:gd name="T22" fmla="*/ 157 w 319"/>
                    <a:gd name="T23" fmla="*/ 178 h 191"/>
                    <a:gd name="T24" fmla="*/ 168 w 319"/>
                    <a:gd name="T25" fmla="*/ 176 h 191"/>
                    <a:gd name="T26" fmla="*/ 177 w 319"/>
                    <a:gd name="T27" fmla="*/ 172 h 191"/>
                    <a:gd name="T28" fmla="*/ 188 w 319"/>
                    <a:gd name="T29" fmla="*/ 168 h 191"/>
                    <a:gd name="T30" fmla="*/ 203 w 319"/>
                    <a:gd name="T31" fmla="*/ 166 h 191"/>
                    <a:gd name="T32" fmla="*/ 214 w 319"/>
                    <a:gd name="T33" fmla="*/ 162 h 191"/>
                    <a:gd name="T34" fmla="*/ 230 w 319"/>
                    <a:gd name="T35" fmla="*/ 158 h 191"/>
                    <a:gd name="T36" fmla="*/ 241 w 319"/>
                    <a:gd name="T37" fmla="*/ 156 h 191"/>
                    <a:gd name="T38" fmla="*/ 260 w 319"/>
                    <a:gd name="T39" fmla="*/ 154 h 191"/>
                    <a:gd name="T40" fmla="*/ 276 w 319"/>
                    <a:gd name="T41" fmla="*/ 152 h 191"/>
                    <a:gd name="T42" fmla="*/ 294 w 319"/>
                    <a:gd name="T43" fmla="*/ 152 h 191"/>
                    <a:gd name="T44" fmla="*/ 318 w 319"/>
                    <a:gd name="T45" fmla="*/ 150 h 191"/>
                    <a:gd name="T46" fmla="*/ 318 w 319"/>
                    <a:gd name="T47" fmla="*/ 0 h 191"/>
                    <a:gd name="T48" fmla="*/ 0 w 319"/>
                    <a:gd name="T49" fmla="*/ 0 h 191"/>
                    <a:gd name="T50" fmla="*/ 0 w 319"/>
                    <a:gd name="T51" fmla="*/ 17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19" h="191">
                      <a:moveTo>
                        <a:pt x="0" y="176"/>
                      </a:moveTo>
                      <a:lnTo>
                        <a:pt x="24" y="180"/>
                      </a:lnTo>
                      <a:lnTo>
                        <a:pt x="42" y="184"/>
                      </a:lnTo>
                      <a:lnTo>
                        <a:pt x="57" y="186"/>
                      </a:lnTo>
                      <a:lnTo>
                        <a:pt x="73" y="190"/>
                      </a:lnTo>
                      <a:lnTo>
                        <a:pt x="93" y="190"/>
                      </a:lnTo>
                      <a:lnTo>
                        <a:pt x="104" y="188"/>
                      </a:lnTo>
                      <a:lnTo>
                        <a:pt x="110" y="186"/>
                      </a:lnTo>
                      <a:lnTo>
                        <a:pt x="119" y="186"/>
                      </a:lnTo>
                      <a:lnTo>
                        <a:pt x="135" y="184"/>
                      </a:lnTo>
                      <a:lnTo>
                        <a:pt x="146" y="180"/>
                      </a:lnTo>
                      <a:lnTo>
                        <a:pt x="157" y="178"/>
                      </a:lnTo>
                      <a:lnTo>
                        <a:pt x="168" y="176"/>
                      </a:lnTo>
                      <a:lnTo>
                        <a:pt x="177" y="172"/>
                      </a:lnTo>
                      <a:lnTo>
                        <a:pt x="188" y="168"/>
                      </a:lnTo>
                      <a:lnTo>
                        <a:pt x="203" y="166"/>
                      </a:lnTo>
                      <a:lnTo>
                        <a:pt x="214" y="162"/>
                      </a:lnTo>
                      <a:lnTo>
                        <a:pt x="230" y="158"/>
                      </a:lnTo>
                      <a:lnTo>
                        <a:pt x="241" y="156"/>
                      </a:lnTo>
                      <a:lnTo>
                        <a:pt x="260" y="154"/>
                      </a:lnTo>
                      <a:lnTo>
                        <a:pt x="276" y="152"/>
                      </a:lnTo>
                      <a:lnTo>
                        <a:pt x="294" y="152"/>
                      </a:lnTo>
                      <a:lnTo>
                        <a:pt x="318" y="150"/>
                      </a:lnTo>
                      <a:lnTo>
                        <a:pt x="318" y="0"/>
                      </a:lnTo>
                      <a:lnTo>
                        <a:pt x="0" y="0"/>
                      </a:lnTo>
                      <a:lnTo>
                        <a:pt x="0" y="176"/>
                      </a:lnTo>
                    </a:path>
                  </a:pathLst>
                </a:custGeom>
                <a:solidFill>
                  <a:srgbClr val="00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1027" name="Picture 809">
                  <a:extLst>
                    <a:ext uri="{FF2B5EF4-FFF2-40B4-BE49-F238E27FC236}">
                      <a16:creationId xmlns:a16="http://schemas.microsoft.com/office/drawing/2014/main" id="{416412A3-6E44-4D31-BC76-D6AEA4DC6B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7996" y="4242376"/>
                  <a:ext cx="267558" cy="937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446CD509-48E0-4F6B-A439-822B2C3C930E}"/>
                  </a:ext>
                </a:extLst>
              </p:cNvPr>
              <p:cNvGrpSpPr/>
              <p:nvPr/>
            </p:nvGrpSpPr>
            <p:grpSpPr>
              <a:xfrm>
                <a:off x="5254808" y="1392125"/>
                <a:ext cx="481252" cy="291585"/>
                <a:chOff x="7469574" y="3966357"/>
                <a:chExt cx="604402" cy="552039"/>
              </a:xfrm>
            </p:grpSpPr>
            <p:pic>
              <p:nvPicPr>
                <p:cNvPr id="1035" name="Picture 1034">
                  <a:extLst>
                    <a:ext uri="{FF2B5EF4-FFF2-40B4-BE49-F238E27FC236}">
                      <a16:creationId xmlns:a16="http://schemas.microsoft.com/office/drawing/2014/main" id="{B4441ADF-DA01-4860-9999-381DAE6A9C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9574" y="3966357"/>
                  <a:ext cx="604402" cy="552039"/>
                </a:xfrm>
                <a:prstGeom prst="rect">
                  <a:avLst/>
                </a:prstGeom>
                <a:noFill/>
              </p:spPr>
            </p:pic>
            <p:sp>
              <p:nvSpPr>
                <p:cNvPr id="1036" name="Freeform 669">
                  <a:extLst>
                    <a:ext uri="{FF2B5EF4-FFF2-40B4-BE49-F238E27FC236}">
                      <a16:creationId xmlns:a16="http://schemas.microsoft.com/office/drawing/2014/main" id="{F440C36A-3DFB-4F55-9E5E-D19BF232BE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2023" y="4226854"/>
                  <a:ext cx="304141" cy="148597"/>
                </a:xfrm>
                <a:custGeom>
                  <a:avLst/>
                  <a:gdLst>
                    <a:gd name="T0" fmla="*/ 0 w 319"/>
                    <a:gd name="T1" fmla="*/ 176 h 191"/>
                    <a:gd name="T2" fmla="*/ 24 w 319"/>
                    <a:gd name="T3" fmla="*/ 180 h 191"/>
                    <a:gd name="T4" fmla="*/ 42 w 319"/>
                    <a:gd name="T5" fmla="*/ 184 h 191"/>
                    <a:gd name="T6" fmla="*/ 57 w 319"/>
                    <a:gd name="T7" fmla="*/ 186 h 191"/>
                    <a:gd name="T8" fmla="*/ 73 w 319"/>
                    <a:gd name="T9" fmla="*/ 190 h 191"/>
                    <a:gd name="T10" fmla="*/ 93 w 319"/>
                    <a:gd name="T11" fmla="*/ 190 h 191"/>
                    <a:gd name="T12" fmla="*/ 104 w 319"/>
                    <a:gd name="T13" fmla="*/ 188 h 191"/>
                    <a:gd name="T14" fmla="*/ 110 w 319"/>
                    <a:gd name="T15" fmla="*/ 186 h 191"/>
                    <a:gd name="T16" fmla="*/ 119 w 319"/>
                    <a:gd name="T17" fmla="*/ 186 h 191"/>
                    <a:gd name="T18" fmla="*/ 135 w 319"/>
                    <a:gd name="T19" fmla="*/ 184 h 191"/>
                    <a:gd name="T20" fmla="*/ 146 w 319"/>
                    <a:gd name="T21" fmla="*/ 180 h 191"/>
                    <a:gd name="T22" fmla="*/ 157 w 319"/>
                    <a:gd name="T23" fmla="*/ 178 h 191"/>
                    <a:gd name="T24" fmla="*/ 168 w 319"/>
                    <a:gd name="T25" fmla="*/ 176 h 191"/>
                    <a:gd name="T26" fmla="*/ 177 w 319"/>
                    <a:gd name="T27" fmla="*/ 172 h 191"/>
                    <a:gd name="T28" fmla="*/ 188 w 319"/>
                    <a:gd name="T29" fmla="*/ 168 h 191"/>
                    <a:gd name="T30" fmla="*/ 203 w 319"/>
                    <a:gd name="T31" fmla="*/ 166 h 191"/>
                    <a:gd name="T32" fmla="*/ 214 w 319"/>
                    <a:gd name="T33" fmla="*/ 162 h 191"/>
                    <a:gd name="T34" fmla="*/ 230 w 319"/>
                    <a:gd name="T35" fmla="*/ 158 h 191"/>
                    <a:gd name="T36" fmla="*/ 241 w 319"/>
                    <a:gd name="T37" fmla="*/ 156 h 191"/>
                    <a:gd name="T38" fmla="*/ 260 w 319"/>
                    <a:gd name="T39" fmla="*/ 154 h 191"/>
                    <a:gd name="T40" fmla="*/ 276 w 319"/>
                    <a:gd name="T41" fmla="*/ 152 h 191"/>
                    <a:gd name="T42" fmla="*/ 294 w 319"/>
                    <a:gd name="T43" fmla="*/ 152 h 191"/>
                    <a:gd name="T44" fmla="*/ 318 w 319"/>
                    <a:gd name="T45" fmla="*/ 150 h 191"/>
                    <a:gd name="T46" fmla="*/ 318 w 319"/>
                    <a:gd name="T47" fmla="*/ 0 h 191"/>
                    <a:gd name="T48" fmla="*/ 0 w 319"/>
                    <a:gd name="T49" fmla="*/ 0 h 191"/>
                    <a:gd name="T50" fmla="*/ 0 w 319"/>
                    <a:gd name="T51" fmla="*/ 17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19" h="191">
                      <a:moveTo>
                        <a:pt x="0" y="176"/>
                      </a:moveTo>
                      <a:lnTo>
                        <a:pt x="24" y="180"/>
                      </a:lnTo>
                      <a:lnTo>
                        <a:pt x="42" y="184"/>
                      </a:lnTo>
                      <a:lnTo>
                        <a:pt x="57" y="186"/>
                      </a:lnTo>
                      <a:lnTo>
                        <a:pt x="73" y="190"/>
                      </a:lnTo>
                      <a:lnTo>
                        <a:pt x="93" y="190"/>
                      </a:lnTo>
                      <a:lnTo>
                        <a:pt x="104" y="188"/>
                      </a:lnTo>
                      <a:lnTo>
                        <a:pt x="110" y="186"/>
                      </a:lnTo>
                      <a:lnTo>
                        <a:pt x="119" y="186"/>
                      </a:lnTo>
                      <a:lnTo>
                        <a:pt x="135" y="184"/>
                      </a:lnTo>
                      <a:lnTo>
                        <a:pt x="146" y="180"/>
                      </a:lnTo>
                      <a:lnTo>
                        <a:pt x="157" y="178"/>
                      </a:lnTo>
                      <a:lnTo>
                        <a:pt x="168" y="176"/>
                      </a:lnTo>
                      <a:lnTo>
                        <a:pt x="177" y="172"/>
                      </a:lnTo>
                      <a:lnTo>
                        <a:pt x="188" y="168"/>
                      </a:lnTo>
                      <a:lnTo>
                        <a:pt x="203" y="166"/>
                      </a:lnTo>
                      <a:lnTo>
                        <a:pt x="214" y="162"/>
                      </a:lnTo>
                      <a:lnTo>
                        <a:pt x="230" y="158"/>
                      </a:lnTo>
                      <a:lnTo>
                        <a:pt x="241" y="156"/>
                      </a:lnTo>
                      <a:lnTo>
                        <a:pt x="260" y="154"/>
                      </a:lnTo>
                      <a:lnTo>
                        <a:pt x="276" y="152"/>
                      </a:lnTo>
                      <a:lnTo>
                        <a:pt x="294" y="152"/>
                      </a:lnTo>
                      <a:lnTo>
                        <a:pt x="318" y="150"/>
                      </a:lnTo>
                      <a:lnTo>
                        <a:pt x="318" y="0"/>
                      </a:lnTo>
                      <a:lnTo>
                        <a:pt x="0" y="0"/>
                      </a:lnTo>
                      <a:lnTo>
                        <a:pt x="0" y="176"/>
                      </a:lnTo>
                    </a:path>
                  </a:pathLst>
                </a:custGeom>
                <a:solidFill>
                  <a:srgbClr val="00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1037" name="Picture 809">
                  <a:extLst>
                    <a:ext uri="{FF2B5EF4-FFF2-40B4-BE49-F238E27FC236}">
                      <a16:creationId xmlns:a16="http://schemas.microsoft.com/office/drawing/2014/main" id="{056D0194-DBF1-4AB4-88AE-F008EF71FD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7996" y="4242376"/>
                  <a:ext cx="267558" cy="937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038" name="Picture 1037">
                <a:extLst>
                  <a:ext uri="{FF2B5EF4-FFF2-40B4-BE49-F238E27FC236}">
                    <a16:creationId xmlns:a16="http://schemas.microsoft.com/office/drawing/2014/main" id="{31CC9621-7171-461D-8AA7-BFEC0C80C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9352" y="1565403"/>
                <a:ext cx="350263" cy="321185"/>
              </a:xfrm>
              <a:prstGeom prst="rect">
                <a:avLst/>
              </a:prstGeom>
              <a:ln w="28575">
                <a:noFill/>
              </a:ln>
            </p:spPr>
          </p:pic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446CD509-48E0-4F6B-A439-822B2C3C930E}"/>
                  </a:ext>
                </a:extLst>
              </p:cNvPr>
              <p:cNvGrpSpPr/>
              <p:nvPr/>
            </p:nvGrpSpPr>
            <p:grpSpPr>
              <a:xfrm>
                <a:off x="5952182" y="1402511"/>
                <a:ext cx="481252" cy="291585"/>
                <a:chOff x="7469574" y="3966357"/>
                <a:chExt cx="604402" cy="552039"/>
              </a:xfrm>
            </p:grpSpPr>
            <p:pic>
              <p:nvPicPr>
                <p:cNvPr id="1041" name="Picture 1040">
                  <a:extLst>
                    <a:ext uri="{FF2B5EF4-FFF2-40B4-BE49-F238E27FC236}">
                      <a16:creationId xmlns:a16="http://schemas.microsoft.com/office/drawing/2014/main" id="{B4441ADF-DA01-4860-9999-381DAE6A9C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9574" y="3966357"/>
                  <a:ext cx="604402" cy="552039"/>
                </a:xfrm>
                <a:prstGeom prst="rect">
                  <a:avLst/>
                </a:prstGeom>
                <a:noFill/>
              </p:spPr>
            </p:pic>
            <p:sp>
              <p:nvSpPr>
                <p:cNvPr id="1042" name="Freeform 669">
                  <a:extLst>
                    <a:ext uri="{FF2B5EF4-FFF2-40B4-BE49-F238E27FC236}">
                      <a16:creationId xmlns:a16="http://schemas.microsoft.com/office/drawing/2014/main" id="{F440C36A-3DFB-4F55-9E5E-D19BF232BE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2023" y="4226854"/>
                  <a:ext cx="304141" cy="148597"/>
                </a:xfrm>
                <a:custGeom>
                  <a:avLst/>
                  <a:gdLst>
                    <a:gd name="T0" fmla="*/ 0 w 319"/>
                    <a:gd name="T1" fmla="*/ 176 h 191"/>
                    <a:gd name="T2" fmla="*/ 24 w 319"/>
                    <a:gd name="T3" fmla="*/ 180 h 191"/>
                    <a:gd name="T4" fmla="*/ 42 w 319"/>
                    <a:gd name="T5" fmla="*/ 184 h 191"/>
                    <a:gd name="T6" fmla="*/ 57 w 319"/>
                    <a:gd name="T7" fmla="*/ 186 h 191"/>
                    <a:gd name="T8" fmla="*/ 73 w 319"/>
                    <a:gd name="T9" fmla="*/ 190 h 191"/>
                    <a:gd name="T10" fmla="*/ 93 w 319"/>
                    <a:gd name="T11" fmla="*/ 190 h 191"/>
                    <a:gd name="T12" fmla="*/ 104 w 319"/>
                    <a:gd name="T13" fmla="*/ 188 h 191"/>
                    <a:gd name="T14" fmla="*/ 110 w 319"/>
                    <a:gd name="T15" fmla="*/ 186 h 191"/>
                    <a:gd name="T16" fmla="*/ 119 w 319"/>
                    <a:gd name="T17" fmla="*/ 186 h 191"/>
                    <a:gd name="T18" fmla="*/ 135 w 319"/>
                    <a:gd name="T19" fmla="*/ 184 h 191"/>
                    <a:gd name="T20" fmla="*/ 146 w 319"/>
                    <a:gd name="T21" fmla="*/ 180 h 191"/>
                    <a:gd name="T22" fmla="*/ 157 w 319"/>
                    <a:gd name="T23" fmla="*/ 178 h 191"/>
                    <a:gd name="T24" fmla="*/ 168 w 319"/>
                    <a:gd name="T25" fmla="*/ 176 h 191"/>
                    <a:gd name="T26" fmla="*/ 177 w 319"/>
                    <a:gd name="T27" fmla="*/ 172 h 191"/>
                    <a:gd name="T28" fmla="*/ 188 w 319"/>
                    <a:gd name="T29" fmla="*/ 168 h 191"/>
                    <a:gd name="T30" fmla="*/ 203 w 319"/>
                    <a:gd name="T31" fmla="*/ 166 h 191"/>
                    <a:gd name="T32" fmla="*/ 214 w 319"/>
                    <a:gd name="T33" fmla="*/ 162 h 191"/>
                    <a:gd name="T34" fmla="*/ 230 w 319"/>
                    <a:gd name="T35" fmla="*/ 158 h 191"/>
                    <a:gd name="T36" fmla="*/ 241 w 319"/>
                    <a:gd name="T37" fmla="*/ 156 h 191"/>
                    <a:gd name="T38" fmla="*/ 260 w 319"/>
                    <a:gd name="T39" fmla="*/ 154 h 191"/>
                    <a:gd name="T40" fmla="*/ 276 w 319"/>
                    <a:gd name="T41" fmla="*/ 152 h 191"/>
                    <a:gd name="T42" fmla="*/ 294 w 319"/>
                    <a:gd name="T43" fmla="*/ 152 h 191"/>
                    <a:gd name="T44" fmla="*/ 318 w 319"/>
                    <a:gd name="T45" fmla="*/ 150 h 191"/>
                    <a:gd name="T46" fmla="*/ 318 w 319"/>
                    <a:gd name="T47" fmla="*/ 0 h 191"/>
                    <a:gd name="T48" fmla="*/ 0 w 319"/>
                    <a:gd name="T49" fmla="*/ 0 h 191"/>
                    <a:gd name="T50" fmla="*/ 0 w 319"/>
                    <a:gd name="T51" fmla="*/ 17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19" h="191">
                      <a:moveTo>
                        <a:pt x="0" y="176"/>
                      </a:moveTo>
                      <a:lnTo>
                        <a:pt x="24" y="180"/>
                      </a:lnTo>
                      <a:lnTo>
                        <a:pt x="42" y="184"/>
                      </a:lnTo>
                      <a:lnTo>
                        <a:pt x="57" y="186"/>
                      </a:lnTo>
                      <a:lnTo>
                        <a:pt x="73" y="190"/>
                      </a:lnTo>
                      <a:lnTo>
                        <a:pt x="93" y="190"/>
                      </a:lnTo>
                      <a:lnTo>
                        <a:pt x="104" y="188"/>
                      </a:lnTo>
                      <a:lnTo>
                        <a:pt x="110" y="186"/>
                      </a:lnTo>
                      <a:lnTo>
                        <a:pt x="119" y="186"/>
                      </a:lnTo>
                      <a:lnTo>
                        <a:pt x="135" y="184"/>
                      </a:lnTo>
                      <a:lnTo>
                        <a:pt x="146" y="180"/>
                      </a:lnTo>
                      <a:lnTo>
                        <a:pt x="157" y="178"/>
                      </a:lnTo>
                      <a:lnTo>
                        <a:pt x="168" y="176"/>
                      </a:lnTo>
                      <a:lnTo>
                        <a:pt x="177" y="172"/>
                      </a:lnTo>
                      <a:lnTo>
                        <a:pt x="188" y="168"/>
                      </a:lnTo>
                      <a:lnTo>
                        <a:pt x="203" y="166"/>
                      </a:lnTo>
                      <a:lnTo>
                        <a:pt x="214" y="162"/>
                      </a:lnTo>
                      <a:lnTo>
                        <a:pt x="230" y="158"/>
                      </a:lnTo>
                      <a:lnTo>
                        <a:pt x="241" y="156"/>
                      </a:lnTo>
                      <a:lnTo>
                        <a:pt x="260" y="154"/>
                      </a:lnTo>
                      <a:lnTo>
                        <a:pt x="276" y="152"/>
                      </a:lnTo>
                      <a:lnTo>
                        <a:pt x="294" y="152"/>
                      </a:lnTo>
                      <a:lnTo>
                        <a:pt x="318" y="150"/>
                      </a:lnTo>
                      <a:lnTo>
                        <a:pt x="318" y="0"/>
                      </a:lnTo>
                      <a:lnTo>
                        <a:pt x="0" y="0"/>
                      </a:lnTo>
                      <a:lnTo>
                        <a:pt x="0" y="176"/>
                      </a:lnTo>
                    </a:path>
                  </a:pathLst>
                </a:custGeom>
                <a:solidFill>
                  <a:srgbClr val="00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1043" name="Picture 809">
                  <a:extLst>
                    <a:ext uri="{FF2B5EF4-FFF2-40B4-BE49-F238E27FC236}">
                      <a16:creationId xmlns:a16="http://schemas.microsoft.com/office/drawing/2014/main" id="{056D0194-DBF1-4AB4-88AE-F008EF71FD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7996" y="4242376"/>
                  <a:ext cx="267558" cy="937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cxnSp>
          <p:nvCxnSpPr>
            <p:cNvPr id="1061" name="Straight Arrow Connector 1060">
              <a:extLst>
                <a:ext uri="{FF2B5EF4-FFF2-40B4-BE49-F238E27FC236}">
                  <a16:creationId xmlns:a16="http://schemas.microsoft.com/office/drawing/2014/main" id="{628EFA8C-C04E-4F08-A487-689A8A3B54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0812" y="1906508"/>
              <a:ext cx="569304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Straight Arrow Connector 754">
              <a:extLst>
                <a:ext uri="{FF2B5EF4-FFF2-40B4-BE49-F238E27FC236}">
                  <a16:creationId xmlns:a16="http://schemas.microsoft.com/office/drawing/2014/main" id="{076A2BD1-644A-4FE0-BB82-D55A8562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895679" y="1925116"/>
              <a:ext cx="463918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Straight Arrow Connector 756">
              <a:extLst>
                <a:ext uri="{FF2B5EF4-FFF2-40B4-BE49-F238E27FC236}">
                  <a16:creationId xmlns:a16="http://schemas.microsoft.com/office/drawing/2014/main" id="{53DDBEC4-0BD5-43A7-8DCF-8C86A1229FB5}"/>
                </a:ext>
              </a:extLst>
            </p:cNvPr>
            <p:cNvCxnSpPr>
              <a:cxnSpLocks/>
            </p:cNvCxnSpPr>
            <p:nvPr/>
          </p:nvCxnSpPr>
          <p:spPr>
            <a:xfrm>
              <a:off x="8189067" y="1930128"/>
              <a:ext cx="428033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5A2178-EBBF-436B-AD4F-0F80E6496C4E}"/>
                </a:ext>
              </a:extLst>
            </p:cNvPr>
            <p:cNvGrpSpPr/>
            <p:nvPr/>
          </p:nvGrpSpPr>
          <p:grpSpPr>
            <a:xfrm>
              <a:off x="386762" y="1019911"/>
              <a:ext cx="1078391" cy="1144926"/>
              <a:chOff x="797786" y="773860"/>
              <a:chExt cx="1089175" cy="1019657"/>
            </a:xfrm>
          </p:grpSpPr>
          <p:grpSp>
            <p:nvGrpSpPr>
              <p:cNvPr id="758" name="Group 297">
                <a:extLst>
                  <a:ext uri="{FF2B5EF4-FFF2-40B4-BE49-F238E27FC236}">
                    <a16:creationId xmlns:a16="http://schemas.microsoft.com/office/drawing/2014/main" id="{E8A09276-9C1A-4F1B-BB43-76989F3E37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001920" y="1059499"/>
                <a:ext cx="479254" cy="699332"/>
                <a:chOff x="4239272" y="4596799"/>
                <a:chExt cx="1499664" cy="1866627"/>
              </a:xfrm>
            </p:grpSpPr>
            <p:grpSp>
              <p:nvGrpSpPr>
                <p:cNvPr id="759" name="Group 758">
                  <a:extLst>
                    <a:ext uri="{FF2B5EF4-FFF2-40B4-BE49-F238E27FC236}">
                      <a16:creationId xmlns:a16="http://schemas.microsoft.com/office/drawing/2014/main" id="{17828B27-85E4-4244-8295-6C6098857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4055790" y="4780281"/>
                  <a:ext cx="1866627" cy="1499664"/>
                  <a:chOff x="1907236" y="2765397"/>
                  <a:chExt cx="1511457" cy="1339701"/>
                </a:xfrm>
              </p:grpSpPr>
              <p:sp>
                <p:nvSpPr>
                  <p:cNvPr id="778" name="Flowchart: Stored Data 777">
                    <a:extLst>
                      <a:ext uri="{FF2B5EF4-FFF2-40B4-BE49-F238E27FC236}">
                        <a16:creationId xmlns:a16="http://schemas.microsoft.com/office/drawing/2014/main" id="{2D9EB0F2-2E43-49FF-9B80-1381CAA31EE8}"/>
                      </a:ext>
                    </a:extLst>
                  </p:cNvPr>
                  <p:cNvSpPr/>
                  <p:nvPr/>
                </p:nvSpPr>
                <p:spPr>
                  <a:xfrm rot="11106135" flipH="1">
                    <a:off x="2006250" y="3149929"/>
                    <a:ext cx="148979" cy="402417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sp>
                <p:nvSpPr>
                  <p:cNvPr id="780" name="Flowchart: Stored Data 779">
                    <a:extLst>
                      <a:ext uri="{FF2B5EF4-FFF2-40B4-BE49-F238E27FC236}">
                        <a16:creationId xmlns:a16="http://schemas.microsoft.com/office/drawing/2014/main" id="{CFE98DD8-8EF7-4BF9-94CE-26063C93B966}"/>
                      </a:ext>
                    </a:extLst>
                  </p:cNvPr>
                  <p:cNvSpPr/>
                  <p:nvPr/>
                </p:nvSpPr>
                <p:spPr>
                  <a:xfrm rot="11106135">
                    <a:off x="2966919" y="3177877"/>
                    <a:ext cx="169532" cy="402417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iryo" panose="020B0604030504040204" pitchFamily="34" charset="-128"/>
                      <a:ea typeface="Meiryo" panose="020B0604030504040204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783" name="Flowchart: Stored Data 782">
                    <a:extLst>
                      <a:ext uri="{FF2B5EF4-FFF2-40B4-BE49-F238E27FC236}">
                        <a16:creationId xmlns:a16="http://schemas.microsoft.com/office/drawing/2014/main" id="{64E5C8B9-460B-4386-B450-A1730835074C}"/>
                      </a:ext>
                    </a:extLst>
                  </p:cNvPr>
                  <p:cNvSpPr/>
                  <p:nvPr/>
                </p:nvSpPr>
                <p:spPr>
                  <a:xfrm rot="12403155">
                    <a:off x="2797391" y="3474098"/>
                    <a:ext cx="287687" cy="408008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sp>
                <p:nvSpPr>
                  <p:cNvPr id="786" name="Flowchart: Stored Data 785">
                    <a:extLst>
                      <a:ext uri="{FF2B5EF4-FFF2-40B4-BE49-F238E27FC236}">
                        <a16:creationId xmlns:a16="http://schemas.microsoft.com/office/drawing/2014/main" id="{5FEB9D2D-C187-4509-8543-5CBBA352219B}"/>
                      </a:ext>
                    </a:extLst>
                  </p:cNvPr>
                  <p:cNvSpPr/>
                  <p:nvPr/>
                </p:nvSpPr>
                <p:spPr>
                  <a:xfrm rot="20416186">
                    <a:off x="2006250" y="3462920"/>
                    <a:ext cx="287687" cy="435952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sp>
                <p:nvSpPr>
                  <p:cNvPr id="787" name="Oval 786">
                    <a:extLst>
                      <a:ext uri="{FF2B5EF4-FFF2-40B4-BE49-F238E27FC236}">
                        <a16:creationId xmlns:a16="http://schemas.microsoft.com/office/drawing/2014/main" id="{41D3D440-72D2-4E91-B729-02334C1FEB17}"/>
                      </a:ext>
                    </a:extLst>
                  </p:cNvPr>
                  <p:cNvSpPr/>
                  <p:nvPr/>
                </p:nvSpPr>
                <p:spPr>
                  <a:xfrm>
                    <a:off x="2093584" y="3569118"/>
                    <a:ext cx="873336" cy="535980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sp>
                <p:nvSpPr>
                  <p:cNvPr id="792" name="Oval 791">
                    <a:extLst>
                      <a:ext uri="{FF2B5EF4-FFF2-40B4-BE49-F238E27FC236}">
                        <a16:creationId xmlns:a16="http://schemas.microsoft.com/office/drawing/2014/main" id="{2FA4E657-7D94-416F-863E-F879FB32D58A}"/>
                      </a:ext>
                    </a:extLst>
                  </p:cNvPr>
                  <p:cNvSpPr/>
                  <p:nvPr/>
                </p:nvSpPr>
                <p:spPr>
                  <a:xfrm>
                    <a:off x="2293938" y="3502046"/>
                    <a:ext cx="472629" cy="475074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pic>
                <p:nvPicPr>
                  <p:cNvPr id="793" name="Picture 2">
                    <a:extLst>
                      <a:ext uri="{FF2B5EF4-FFF2-40B4-BE49-F238E27FC236}">
                        <a16:creationId xmlns:a16="http://schemas.microsoft.com/office/drawing/2014/main" id="{6349BF5E-CEC2-4969-893C-999531E4FD0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09093" y="2873977"/>
                    <a:ext cx="609600" cy="87895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902" name="Picture 3">
                    <a:extLst>
                      <a:ext uri="{FF2B5EF4-FFF2-40B4-BE49-F238E27FC236}">
                        <a16:creationId xmlns:a16="http://schemas.microsoft.com/office/drawing/2014/main" id="{D9329276-4A95-4412-84F6-9ADD16AA4F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07236" y="2765397"/>
                    <a:ext cx="375290" cy="6721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760" name="Oval 759">
                  <a:extLst>
                    <a:ext uri="{FF2B5EF4-FFF2-40B4-BE49-F238E27FC236}">
                      <a16:creationId xmlns:a16="http://schemas.microsoft.com/office/drawing/2014/main" id="{FC107214-EDD8-4F4D-8C44-A2D5C8DF27A6}"/>
                    </a:ext>
                  </a:extLst>
                </p:cNvPr>
                <p:cNvSpPr/>
                <p:nvPr/>
              </p:nvSpPr>
              <p:spPr>
                <a:xfrm rot="5400000">
                  <a:off x="5186579" y="5506179"/>
                  <a:ext cx="348943" cy="356621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761" name="Moon 760">
                  <a:extLst>
                    <a:ext uri="{FF2B5EF4-FFF2-40B4-BE49-F238E27FC236}">
                      <a16:creationId xmlns:a16="http://schemas.microsoft.com/office/drawing/2014/main" id="{D3010966-6C6E-41A4-85AA-EDD52121DE0E}"/>
                    </a:ext>
                  </a:extLst>
                </p:cNvPr>
                <p:cNvSpPr/>
                <p:nvPr/>
              </p:nvSpPr>
              <p:spPr>
                <a:xfrm>
                  <a:off x="4975468" y="5464088"/>
                  <a:ext cx="187694" cy="456801"/>
                </a:xfrm>
                <a:prstGeom prst="moon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  <p:sp>
            <p:nvSpPr>
              <p:cNvPr id="1003" name="Cube 1002">
                <a:extLst>
                  <a:ext uri="{FF2B5EF4-FFF2-40B4-BE49-F238E27FC236}">
                    <a16:creationId xmlns:a16="http://schemas.microsoft.com/office/drawing/2014/main" id="{348C276B-0D3E-43EC-9101-F8DADA36517D}"/>
                  </a:ext>
                </a:extLst>
              </p:cNvPr>
              <p:cNvSpPr/>
              <p:nvPr/>
            </p:nvSpPr>
            <p:spPr>
              <a:xfrm>
                <a:off x="1150160" y="1491311"/>
                <a:ext cx="395348" cy="302206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004" name="Picture 1003">
                <a:extLst>
                  <a:ext uri="{FF2B5EF4-FFF2-40B4-BE49-F238E27FC236}">
                    <a16:creationId xmlns:a16="http://schemas.microsoft.com/office/drawing/2014/main" id="{C068F967-5449-4C17-BF19-0F44A7174A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7254" y="1572437"/>
                <a:ext cx="201274" cy="184565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1005" name="Rectangle 1004">
                <a:extLst>
                  <a:ext uri="{FF2B5EF4-FFF2-40B4-BE49-F238E27FC236}">
                    <a16:creationId xmlns:a16="http://schemas.microsoft.com/office/drawing/2014/main" id="{08C7DC7C-5978-41DB-839E-E100CA38CDBC}"/>
                  </a:ext>
                </a:extLst>
              </p:cNvPr>
              <p:cNvSpPr/>
              <p:nvPr/>
            </p:nvSpPr>
            <p:spPr>
              <a:xfrm>
                <a:off x="797786" y="773860"/>
                <a:ext cx="1089175" cy="3549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O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QC return sample</a:t>
                </a:r>
              </a:p>
            </p:txBody>
          </p:sp>
        </p:grp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6BD7670-9BD3-4ECA-88BE-3A9F3F77A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71988" y="4220561"/>
              <a:ext cx="1098813" cy="76605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BEE7F565-DAA2-4CEE-9BD3-9BEF9BB64B6E}"/>
                </a:ext>
              </a:extLst>
            </p:cNvPr>
            <p:cNvSpPr/>
            <p:nvPr/>
          </p:nvSpPr>
          <p:spPr>
            <a:xfrm>
              <a:off x="7771988" y="5029230"/>
              <a:ext cx="1153162" cy="3311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Jupiter warehouse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219E3AF6-38E9-42FE-B4E2-8DDB419EFCF3}"/>
                </a:ext>
              </a:extLst>
            </p:cNvPr>
            <p:cNvGrpSpPr/>
            <p:nvPr/>
          </p:nvGrpSpPr>
          <p:grpSpPr>
            <a:xfrm>
              <a:off x="4271503" y="3327369"/>
              <a:ext cx="926100" cy="768813"/>
              <a:chOff x="5283503" y="3672651"/>
              <a:chExt cx="1336998" cy="844638"/>
            </a:xfrm>
          </p:grpSpPr>
          <p:pic>
            <p:nvPicPr>
              <p:cNvPr id="1066" name="Picture 1065">
                <a:extLst>
                  <a:ext uri="{FF2B5EF4-FFF2-40B4-BE49-F238E27FC236}">
                    <a16:creationId xmlns:a16="http://schemas.microsoft.com/office/drawing/2014/main" id="{DA3911C5-3BEB-45DE-9721-DE053EEE2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83503" y="3672651"/>
                <a:ext cx="1336998" cy="844638"/>
              </a:xfrm>
              <a:prstGeom prst="rect">
                <a:avLst/>
              </a:prstGeom>
            </p:spPr>
          </p:pic>
          <p:sp>
            <p:nvSpPr>
              <p:cNvPr id="1067" name="Rectangle 1">
                <a:extLst>
                  <a:ext uri="{FF2B5EF4-FFF2-40B4-BE49-F238E27FC236}">
                    <a16:creationId xmlns:a16="http://schemas.microsoft.com/office/drawing/2014/main" id="{DD3D6FF3-9EB6-4A04-AFF2-83FED716C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6678" y="3964490"/>
                <a:ext cx="1145991" cy="371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GB" altLang="en-US" sz="800" b="1" dirty="0">
                    <a:solidFill>
                      <a:srgbClr val="0000FF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Tahoma" panose="020B0604030504040204" pitchFamily="34" charset="0"/>
                  </a:rPr>
                  <a:t>OQC Inspection</a:t>
                </a:r>
              </a:p>
            </p:txBody>
          </p:sp>
        </p:grpSp>
        <p:cxnSp>
          <p:nvCxnSpPr>
            <p:cNvPr id="327" name="Connector: Elbow 326">
              <a:extLst>
                <a:ext uri="{FF2B5EF4-FFF2-40B4-BE49-F238E27FC236}">
                  <a16:creationId xmlns:a16="http://schemas.microsoft.com/office/drawing/2014/main" id="{81E44814-7C4F-4D31-8207-C79EC4DA45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7949" y="2224289"/>
              <a:ext cx="3320640" cy="1508612"/>
            </a:xfrm>
            <a:prstGeom prst="bentConnector3">
              <a:avLst>
                <a:gd name="adj1" fmla="val 99974"/>
              </a:avLst>
            </a:prstGeom>
            <a:ln w="28575">
              <a:solidFill>
                <a:srgbClr val="0000FF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F230397-A1EE-42CE-BB29-60B5DD040876}"/>
                </a:ext>
              </a:extLst>
            </p:cNvPr>
            <p:cNvSpPr/>
            <p:nvPr/>
          </p:nvSpPr>
          <p:spPr>
            <a:xfrm>
              <a:off x="4105151" y="1012047"/>
              <a:ext cx="1139554" cy="2307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E-map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C3454E3-B21E-427F-98E5-FBDA9F40D951}"/>
                </a:ext>
              </a:extLst>
            </p:cNvPr>
            <p:cNvCxnSpPr>
              <a:cxnSpLocks/>
            </p:cNvCxnSpPr>
            <p:nvPr/>
          </p:nvCxnSpPr>
          <p:spPr>
            <a:xfrm>
              <a:off x="4724260" y="2723585"/>
              <a:ext cx="733" cy="544978"/>
            </a:xfrm>
            <a:prstGeom prst="straightConnector1">
              <a:avLst/>
            </a:prstGeom>
            <a:ln w="28575">
              <a:solidFill>
                <a:srgbClr val="0000FF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32AD3115-9C40-4954-8919-2758016C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665563" y="1515606"/>
              <a:ext cx="937289" cy="81422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B774E45-B58E-414D-BABF-BBF1F9715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939314" y="2908908"/>
              <a:ext cx="414050" cy="287625"/>
            </a:xfrm>
            <a:prstGeom prst="rect">
              <a:avLst/>
            </a:prstGeom>
          </p:spPr>
        </p:pic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745BFC7-87B7-4A7B-9EE5-B1B02E6CD27C}"/>
                </a:ext>
              </a:extLst>
            </p:cNvPr>
            <p:cNvCxnSpPr>
              <a:cxnSpLocks/>
            </p:cNvCxnSpPr>
            <p:nvPr/>
          </p:nvCxnSpPr>
          <p:spPr>
            <a:xfrm>
              <a:off x="9646593" y="1939142"/>
              <a:ext cx="1582319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ctor: Elbow 186">
              <a:extLst>
                <a:ext uri="{FF2B5EF4-FFF2-40B4-BE49-F238E27FC236}">
                  <a16:creationId xmlns:a16="http://schemas.microsoft.com/office/drawing/2014/main" id="{663E00C5-5E8B-4FF2-B177-B68267EDA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9779" y="2313489"/>
              <a:ext cx="2542509" cy="1424060"/>
            </a:xfrm>
            <a:prstGeom prst="bentConnector3">
              <a:avLst>
                <a:gd name="adj1" fmla="val 99860"/>
              </a:avLst>
            </a:prstGeom>
            <a:ln w="28575">
              <a:solidFill>
                <a:srgbClr val="0000FF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3FC6EA71-7723-4B91-A7F3-E94D41F81638}"/>
                </a:ext>
              </a:extLst>
            </p:cNvPr>
            <p:cNvCxnSpPr/>
            <p:nvPr/>
          </p:nvCxnSpPr>
          <p:spPr>
            <a:xfrm rot="16200000" flipH="1">
              <a:off x="7156242" y="3007599"/>
              <a:ext cx="1844165" cy="484249"/>
            </a:xfrm>
            <a:prstGeom prst="bentConnector3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ctor: Elbow 196">
              <a:extLst>
                <a:ext uri="{FF2B5EF4-FFF2-40B4-BE49-F238E27FC236}">
                  <a16:creationId xmlns:a16="http://schemas.microsoft.com/office/drawing/2014/main" id="{5036D5CF-3D7F-4D5D-A87C-EEDA55E02F9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981325" y="2893715"/>
              <a:ext cx="452332" cy="2968002"/>
            </a:xfrm>
            <a:prstGeom prst="bentConnector3">
              <a:avLst>
                <a:gd name="adj1" fmla="val -238"/>
              </a:avLst>
            </a:prstGeom>
            <a:ln w="28575">
              <a:solidFill>
                <a:srgbClr val="0000FF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4B69441-D5A3-41CE-BA2D-796B8375A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415861" y="1563140"/>
              <a:ext cx="735699" cy="687299"/>
            </a:xfrm>
            <a:prstGeom prst="rect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F55B7BB2-529C-445B-9427-68A40B1A72C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197186" y="2055194"/>
              <a:ext cx="2278022" cy="2808883"/>
            </a:xfrm>
            <a:prstGeom prst="bentConnector3">
              <a:avLst>
                <a:gd name="adj1" fmla="val 613"/>
              </a:avLst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F014E0A-9E2C-4D8F-BB24-EBC2F4692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185301" y="1536366"/>
              <a:ext cx="555764" cy="345751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487C2B06-0EFC-40B9-96A0-C44B8469D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070295" y="4647151"/>
              <a:ext cx="549221" cy="341681"/>
            </a:xfrm>
            <a:prstGeom prst="rect">
              <a:avLst/>
            </a:prstGeom>
          </p:spPr>
        </p:pic>
      </p:grpSp>
      <p:sp>
        <p:nvSpPr>
          <p:cNvPr id="220" name="Rectangle 219">
            <a:extLst>
              <a:ext uri="{FF2B5EF4-FFF2-40B4-BE49-F238E27FC236}">
                <a16:creationId xmlns:a16="http://schemas.microsoft.com/office/drawing/2014/main" id="{0F31CB20-E265-4B4B-836D-9C74FDC90BBF}"/>
              </a:ext>
            </a:extLst>
          </p:cNvPr>
          <p:cNvSpPr/>
          <p:nvPr/>
        </p:nvSpPr>
        <p:spPr>
          <a:xfrm>
            <a:off x="11585181" y="30546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E45C56CB-71FD-4DE7-9351-253A8C009CB8}"/>
              </a:ext>
            </a:extLst>
          </p:cNvPr>
          <p:cNvSpPr/>
          <p:nvPr/>
        </p:nvSpPr>
        <p:spPr>
          <a:xfrm>
            <a:off x="9443362" y="1791152"/>
            <a:ext cx="1681987" cy="537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rgbClr val="0000CC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SCM confirm FG </a:t>
            </a:r>
          </a:p>
          <a:p>
            <a:r>
              <a:rPr lang="en-US" sz="1050" dirty="0">
                <a:solidFill>
                  <a:srgbClr val="0000CC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status by OQC system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A35A773A-FE22-4A16-B516-6A5465B355A8}"/>
              </a:ext>
            </a:extLst>
          </p:cNvPr>
          <p:cNvSpPr/>
          <p:nvPr/>
        </p:nvSpPr>
        <p:spPr>
          <a:xfrm>
            <a:off x="9805455" y="3997313"/>
            <a:ext cx="1763786" cy="537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rgbClr val="0000CC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Jupiter confirm FG status by OQC system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4FE11776-3C72-417F-A22B-060254B05443}"/>
              </a:ext>
            </a:extLst>
          </p:cNvPr>
          <p:cNvSpPr/>
          <p:nvPr/>
        </p:nvSpPr>
        <p:spPr>
          <a:xfrm>
            <a:off x="9973649" y="1053760"/>
            <a:ext cx="649494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①</a:t>
            </a:r>
            <a:endParaRPr lang="en-US" sz="2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93305F28-AF72-4BBA-817F-D74C38002057}"/>
              </a:ext>
            </a:extLst>
          </p:cNvPr>
          <p:cNvSpPr/>
          <p:nvPr/>
        </p:nvSpPr>
        <p:spPr>
          <a:xfrm>
            <a:off x="7625883" y="2409717"/>
            <a:ext cx="631369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②</a:t>
            </a:r>
            <a:endParaRPr lang="en-US" sz="2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9804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FC1815-44FE-403A-9E1E-00831953AFA4}"/>
              </a:ext>
            </a:extLst>
          </p:cNvPr>
          <p:cNvSpPr/>
          <p:nvPr/>
        </p:nvSpPr>
        <p:spPr>
          <a:xfrm>
            <a:off x="0" y="3133"/>
            <a:ext cx="12192000" cy="371608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2A3ACD-7F19-47F1-AF4B-A037F443609C}"/>
              </a:ext>
            </a:extLst>
          </p:cNvPr>
          <p:cNvSpPr/>
          <p:nvPr/>
        </p:nvSpPr>
        <p:spPr>
          <a:xfrm>
            <a:off x="101597" y="609602"/>
            <a:ext cx="5952189" cy="4726638"/>
          </a:xfrm>
          <a:prstGeom prst="roundRect">
            <a:avLst>
              <a:gd name="adj" fmla="val 157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AFDDF3-8B39-4585-93AA-E7A3F34A2D11}"/>
              </a:ext>
            </a:extLst>
          </p:cNvPr>
          <p:cNvSpPr/>
          <p:nvPr/>
        </p:nvSpPr>
        <p:spPr>
          <a:xfrm>
            <a:off x="101597" y="5411133"/>
            <a:ext cx="5952189" cy="1369990"/>
          </a:xfrm>
          <a:prstGeom prst="roundRect">
            <a:avLst>
              <a:gd name="adj" fmla="val 729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en-US" altLang="ja-JP" sz="14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Currently </a:t>
            </a:r>
            <a:endParaRPr lang="en-US" altLang="en-US" sz="1400" b="1" dirty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Manual check OQC display 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Manual transfer F/G to SCS (SAP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Printing hard movement slip: 3600pcs/monthly </a:t>
            </a: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 7.2Ream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Cost: 7.2*2.47$ = 17.78$/month ~ 213.4$/Year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E3DA1B-5546-4E8C-A6D7-205DDE150782}"/>
              </a:ext>
            </a:extLst>
          </p:cNvPr>
          <p:cNvSpPr/>
          <p:nvPr/>
        </p:nvSpPr>
        <p:spPr>
          <a:xfrm>
            <a:off x="6138209" y="609602"/>
            <a:ext cx="5952189" cy="4726637"/>
          </a:xfrm>
          <a:prstGeom prst="roundRect">
            <a:avLst>
              <a:gd name="adj" fmla="val 157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F65A12-7CAD-4C0A-A95E-D8D684FFC358}"/>
              </a:ext>
            </a:extLst>
          </p:cNvPr>
          <p:cNvSpPr/>
          <p:nvPr/>
        </p:nvSpPr>
        <p:spPr>
          <a:xfrm>
            <a:off x="6138209" y="5408712"/>
            <a:ext cx="5952189" cy="1369990"/>
          </a:xfrm>
          <a:prstGeom prst="roundRect">
            <a:avLst>
              <a:gd name="adj" fmla="val 729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kumimoji="1" lang="en-US" altLang="ja-JP" sz="14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Improvement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Check OQC OK by PDA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Auto transfer F/G to SCS (SAP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Abolish hard movement slip: </a:t>
            </a: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 7.2Ream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Save Cost: 213.4$/Year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7E560-5D69-4FFE-8BDF-9E194E98180E}"/>
              </a:ext>
            </a:extLst>
          </p:cNvPr>
          <p:cNvSpPr/>
          <p:nvPr/>
        </p:nvSpPr>
        <p:spPr>
          <a:xfrm>
            <a:off x="2359530" y="542887"/>
            <a:ext cx="1371600" cy="27800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BEFORE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9B7E72-60EE-4EF8-A4E1-96B30C6DB0D4}"/>
              </a:ext>
            </a:extLst>
          </p:cNvPr>
          <p:cNvSpPr/>
          <p:nvPr/>
        </p:nvSpPr>
        <p:spPr>
          <a:xfrm>
            <a:off x="8428503" y="524948"/>
            <a:ext cx="1371600" cy="295942"/>
          </a:xfrm>
          <a:prstGeom prst="rect">
            <a:avLst/>
          </a:prstGeom>
          <a:solidFill>
            <a:srgbClr val="0000C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AFTER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EEFD7F1E-0079-4439-B145-F38CC9E85AE9}"/>
              </a:ext>
            </a:extLst>
          </p:cNvPr>
          <p:cNvSpPr/>
          <p:nvPr/>
        </p:nvSpPr>
        <p:spPr>
          <a:xfrm>
            <a:off x="61964" y="4973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</a:t>
            </a:r>
          </a:p>
        </p:txBody>
      </p:sp>
      <p:sp>
        <p:nvSpPr>
          <p:cNvPr id="572" name="AutoShape 2">
            <a:extLst>
              <a:ext uri="{FF2B5EF4-FFF2-40B4-BE49-F238E27FC236}">
                <a16:creationId xmlns:a16="http://schemas.microsoft.com/office/drawing/2014/main" id="{046C84D2-F06F-4498-9077-10CDC9CBB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4741" y="6364804"/>
            <a:ext cx="3067178" cy="493196"/>
          </a:xfrm>
          <a:prstGeom prst="roundRect">
            <a:avLst>
              <a:gd name="adj" fmla="val 7308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pitchFamily="34" charset="0"/>
              <a:buNone/>
              <a:defRPr/>
            </a:pPr>
            <a:r>
              <a:rPr kumimoji="1" lang="en-US" altLang="ja-JP" sz="1800" b="1" dirty="0">
                <a:solidFill>
                  <a:srgbClr val="FFFF00"/>
                </a:solidFill>
                <a:effectLst>
                  <a:glow rad="139700">
                    <a:schemeClr val="tx1"/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Reduced : 213.4 S/Y</a:t>
            </a:r>
          </a:p>
        </p:txBody>
      </p:sp>
      <p:sp>
        <p:nvSpPr>
          <p:cNvPr id="86" name="TextBox 25">
            <a:extLst>
              <a:ext uri="{FF2B5EF4-FFF2-40B4-BE49-F238E27FC236}">
                <a16:creationId xmlns:a16="http://schemas.microsoft.com/office/drawing/2014/main" id="{33927E3A-1955-4F77-9598-53266DF38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69" y="684007"/>
            <a:ext cx="189831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process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D581A6D-1EC4-4CA0-A825-5FD93BC04927}"/>
              </a:ext>
            </a:extLst>
          </p:cNvPr>
          <p:cNvSpPr/>
          <p:nvPr/>
        </p:nvSpPr>
        <p:spPr>
          <a:xfrm>
            <a:off x="101598" y="4419088"/>
            <a:ext cx="143711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Print movement slip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2405A0D-9CF4-4FBD-978F-2E29AA95025E}"/>
              </a:ext>
            </a:extLst>
          </p:cNvPr>
          <p:cNvSpPr/>
          <p:nvPr/>
        </p:nvSpPr>
        <p:spPr>
          <a:xfrm>
            <a:off x="372585" y="2789607"/>
            <a:ext cx="121070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 check OQC OK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9BC890-4474-4A51-A7AC-DE8DBC32FDA6}"/>
              </a:ext>
            </a:extLst>
          </p:cNvPr>
          <p:cNvCxnSpPr>
            <a:cxnSpLocks/>
            <a:stCxn id="94" idx="2"/>
            <a:endCxn id="99" idx="0"/>
          </p:cNvCxnSpPr>
          <p:nvPr/>
        </p:nvCxnSpPr>
        <p:spPr>
          <a:xfrm>
            <a:off x="1496505" y="1362559"/>
            <a:ext cx="0" cy="3484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B62C75E-04F9-42D0-B545-697946A9A36B}"/>
              </a:ext>
            </a:extLst>
          </p:cNvPr>
          <p:cNvSpPr/>
          <p:nvPr/>
        </p:nvSpPr>
        <p:spPr>
          <a:xfrm>
            <a:off x="633479" y="1016213"/>
            <a:ext cx="1726052" cy="346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F/G OK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501E63-C593-4240-85F4-E6B60D3C8CBE}"/>
              </a:ext>
            </a:extLst>
          </p:cNvPr>
          <p:cNvSpPr/>
          <p:nvPr/>
        </p:nvSpPr>
        <p:spPr>
          <a:xfrm>
            <a:off x="633477" y="1497677"/>
            <a:ext cx="1726052" cy="496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Make ID ID pallet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290A1D6-0893-46CE-AA95-25C573AFCC36}"/>
              </a:ext>
            </a:extLst>
          </p:cNvPr>
          <p:cNvSpPr/>
          <p:nvPr/>
        </p:nvSpPr>
        <p:spPr>
          <a:xfrm>
            <a:off x="627131" y="2396218"/>
            <a:ext cx="1726052" cy="4435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stamping OK on slip sheet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950F7D7-5B24-4CFC-9BEE-9FD0F3A6C229}"/>
              </a:ext>
            </a:extLst>
          </p:cNvPr>
          <p:cNvSpPr/>
          <p:nvPr/>
        </p:nvSpPr>
        <p:spPr>
          <a:xfrm>
            <a:off x="141741" y="1962633"/>
            <a:ext cx="1572169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Waiting OQC check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2238A0C-7FF9-40AA-A0DF-35FE27A194BF}"/>
              </a:ext>
            </a:extLst>
          </p:cNvPr>
          <p:cNvSpPr/>
          <p:nvPr/>
        </p:nvSpPr>
        <p:spPr>
          <a:xfrm>
            <a:off x="627131" y="3951694"/>
            <a:ext cx="1719194" cy="508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(SAP system)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7FD000E-C61C-4AFA-8607-0E003CC33BE9}"/>
              </a:ext>
            </a:extLst>
          </p:cNvPr>
          <p:cNvSpPr/>
          <p:nvPr/>
        </p:nvSpPr>
        <p:spPr>
          <a:xfrm>
            <a:off x="633479" y="4847149"/>
            <a:ext cx="1726051" cy="455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(Actual)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5C31BC9-4F05-4B07-BA0E-6517CB5BC61F}"/>
              </a:ext>
            </a:extLst>
          </p:cNvPr>
          <p:cNvSpPr/>
          <p:nvPr/>
        </p:nvSpPr>
        <p:spPr>
          <a:xfrm>
            <a:off x="1223993" y="2825846"/>
            <a:ext cx="1381590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OK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A04080-3A03-4878-AEE5-784B2756A541}"/>
              </a:ext>
            </a:extLst>
          </p:cNvPr>
          <p:cNvSpPr/>
          <p:nvPr/>
        </p:nvSpPr>
        <p:spPr>
          <a:xfrm>
            <a:off x="623702" y="3250352"/>
            <a:ext cx="1726051" cy="4302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 ID pallet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scaned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724955EC-5B47-4BD0-A248-D44E49FB6A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857" r="1238"/>
          <a:stretch/>
        </p:blipFill>
        <p:spPr>
          <a:xfrm>
            <a:off x="2627888" y="3951695"/>
            <a:ext cx="1572167" cy="50897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330CEE0-A04A-4F2C-90AF-2E1D15447B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073" r="-2887"/>
          <a:stretch/>
        </p:blipFill>
        <p:spPr>
          <a:xfrm>
            <a:off x="2647511" y="2413506"/>
            <a:ext cx="1622862" cy="4262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8CAF153-8C18-43AC-8658-C38BB9933C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1486" y="3238500"/>
            <a:ext cx="1564217" cy="4262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207D10-FD29-45E6-891B-36A720DDACA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3684" y="1063666"/>
            <a:ext cx="463612" cy="36902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0F879B5-99AF-4778-9080-5664CE4B30C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60" t="19474" r="24990"/>
          <a:stretch/>
        </p:blipFill>
        <p:spPr>
          <a:xfrm>
            <a:off x="2643684" y="1512648"/>
            <a:ext cx="1618886" cy="505073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155CDD95-6D7C-410F-BF54-EDAB58426137}"/>
              </a:ext>
            </a:extLst>
          </p:cNvPr>
          <p:cNvSpPr/>
          <p:nvPr/>
        </p:nvSpPr>
        <p:spPr>
          <a:xfrm>
            <a:off x="6644646" y="4435949"/>
            <a:ext cx="143711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Print movement slip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DBEBA37-266D-4F8C-8586-24C5F95719B1}"/>
              </a:ext>
            </a:extLst>
          </p:cNvPr>
          <p:cNvCxnSpPr>
            <a:cxnSpLocks/>
            <a:stCxn id="118" idx="2"/>
            <a:endCxn id="123" idx="0"/>
          </p:cNvCxnSpPr>
          <p:nvPr/>
        </p:nvCxnSpPr>
        <p:spPr>
          <a:xfrm>
            <a:off x="8055944" y="1362559"/>
            <a:ext cx="0" cy="3484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AE27B84-351C-41B0-9303-1DA55755D12D}"/>
              </a:ext>
            </a:extLst>
          </p:cNvPr>
          <p:cNvSpPr/>
          <p:nvPr/>
        </p:nvSpPr>
        <p:spPr>
          <a:xfrm>
            <a:off x="7192918" y="1016213"/>
            <a:ext cx="1726052" cy="346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F/G OK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BDAB100-9D2E-4E89-A034-F535DF6E874C}"/>
              </a:ext>
            </a:extLst>
          </p:cNvPr>
          <p:cNvSpPr/>
          <p:nvPr/>
        </p:nvSpPr>
        <p:spPr>
          <a:xfrm>
            <a:off x="7192916" y="1497677"/>
            <a:ext cx="1726052" cy="496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Make ID ID pallet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B3DE6BA-22A4-48FD-9B72-E349C010F27E}"/>
              </a:ext>
            </a:extLst>
          </p:cNvPr>
          <p:cNvSpPr/>
          <p:nvPr/>
        </p:nvSpPr>
        <p:spPr>
          <a:xfrm>
            <a:off x="7186570" y="2396218"/>
            <a:ext cx="1726052" cy="4435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stamping OK on System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06AD68E-60A3-40ED-B281-63B333F25ED2}"/>
              </a:ext>
            </a:extLst>
          </p:cNvPr>
          <p:cNvSpPr/>
          <p:nvPr/>
        </p:nvSpPr>
        <p:spPr>
          <a:xfrm>
            <a:off x="6701180" y="1962633"/>
            <a:ext cx="1572169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Waiting OQC check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698CA03-B9FF-4B94-8448-AD3D4F94DF54}"/>
              </a:ext>
            </a:extLst>
          </p:cNvPr>
          <p:cNvSpPr/>
          <p:nvPr/>
        </p:nvSpPr>
        <p:spPr>
          <a:xfrm>
            <a:off x="7186570" y="3951694"/>
            <a:ext cx="1719194" cy="508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Auto transfer </a:t>
            </a:r>
          </a:p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SCS (SAP system)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1E2BBB6-01F6-437E-ABE1-7380A4E731BD}"/>
              </a:ext>
            </a:extLst>
          </p:cNvPr>
          <p:cNvSpPr/>
          <p:nvPr/>
        </p:nvSpPr>
        <p:spPr>
          <a:xfrm>
            <a:off x="7192918" y="4847149"/>
            <a:ext cx="1726051" cy="455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(Actual)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456DC9C-9B0E-4053-A208-03D437A56A46}"/>
              </a:ext>
            </a:extLst>
          </p:cNvPr>
          <p:cNvSpPr/>
          <p:nvPr/>
        </p:nvSpPr>
        <p:spPr>
          <a:xfrm>
            <a:off x="7783432" y="2825846"/>
            <a:ext cx="1381590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OK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DAA682B-5B62-4D55-8A77-787CB77FAB63}"/>
              </a:ext>
            </a:extLst>
          </p:cNvPr>
          <p:cNvSpPr/>
          <p:nvPr/>
        </p:nvSpPr>
        <p:spPr>
          <a:xfrm>
            <a:off x="7183141" y="3269402"/>
            <a:ext cx="1726051" cy="4302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 ID pallet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scaned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551EEFD-92DA-4384-BBDD-A4624330A4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857" r="1238"/>
          <a:stretch/>
        </p:blipFill>
        <p:spPr>
          <a:xfrm>
            <a:off x="9187327" y="3951695"/>
            <a:ext cx="1719194" cy="50897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0721458-2CE3-44BD-BFE6-28B2D375C7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0925" y="3257550"/>
            <a:ext cx="1564217" cy="426223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7F29BEE1-5377-40A1-9CFD-1F46F16B6D9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3123" y="1063666"/>
            <a:ext cx="463612" cy="369021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5E40E23F-E9CC-4356-BD55-F6FC6FB35F9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60" t="19474" r="24990"/>
          <a:stretch/>
        </p:blipFill>
        <p:spPr>
          <a:xfrm>
            <a:off x="9203123" y="1512648"/>
            <a:ext cx="1664376" cy="505073"/>
          </a:xfrm>
          <a:prstGeom prst="rect">
            <a:avLst/>
          </a:prstGeom>
        </p:spPr>
      </p:pic>
      <p:sp>
        <p:nvSpPr>
          <p:cNvPr id="131" name="TextBox 25">
            <a:extLst>
              <a:ext uri="{FF2B5EF4-FFF2-40B4-BE49-F238E27FC236}">
                <a16:creationId xmlns:a16="http://schemas.microsoft.com/office/drawing/2014/main" id="{EB68B42B-0D99-4027-AA0B-6CFD0FC16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3009" y="684007"/>
            <a:ext cx="229549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Improvement process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4084B016-2AE1-48FB-9B35-6D0A41BABC5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1705" y="2360386"/>
            <a:ext cx="1707090" cy="505073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31992CD6-8B22-4F91-B17E-35E90899F56D}"/>
              </a:ext>
            </a:extLst>
          </p:cNvPr>
          <p:cNvSpPr/>
          <p:nvPr/>
        </p:nvSpPr>
        <p:spPr>
          <a:xfrm>
            <a:off x="11146987" y="2326459"/>
            <a:ext cx="834353" cy="5050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rgbClr val="0000FF"/>
                </a:solidFill>
              </a:rPr>
              <a:t>OQC OK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B4ECE85B-EDA2-4EB6-A3F6-FF8DE53B8521}"/>
              </a:ext>
            </a:extLst>
          </p:cNvPr>
          <p:cNvSpPr/>
          <p:nvPr/>
        </p:nvSpPr>
        <p:spPr>
          <a:xfrm>
            <a:off x="10567816" y="2516632"/>
            <a:ext cx="299683" cy="14442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50788538-123D-4C61-8EE5-6D87A9A94414}"/>
              </a:ext>
            </a:extLst>
          </p:cNvPr>
          <p:cNvCxnSpPr>
            <a:cxnSpLocks/>
          </p:cNvCxnSpPr>
          <p:nvPr/>
        </p:nvCxnSpPr>
        <p:spPr>
          <a:xfrm flipV="1">
            <a:off x="10867499" y="2326459"/>
            <a:ext cx="279488" cy="18729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B5080B7-1D32-45A0-BD13-48746D4BD657}"/>
              </a:ext>
            </a:extLst>
          </p:cNvPr>
          <p:cNvCxnSpPr>
            <a:cxnSpLocks/>
          </p:cNvCxnSpPr>
          <p:nvPr/>
        </p:nvCxnSpPr>
        <p:spPr>
          <a:xfrm>
            <a:off x="10857178" y="2661896"/>
            <a:ext cx="289809" cy="15228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1DFBFE4-609D-4135-9C66-BEFBD237CBD7}"/>
              </a:ext>
            </a:extLst>
          </p:cNvPr>
          <p:cNvSpPr/>
          <p:nvPr/>
        </p:nvSpPr>
        <p:spPr>
          <a:xfrm>
            <a:off x="6883877" y="2870551"/>
            <a:ext cx="1129856" cy="37311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Check OQC OK by PDA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30785C7-E00A-4BFA-B24E-B623B3B2DA12}"/>
              </a:ext>
            </a:extLst>
          </p:cNvPr>
          <p:cNvGrpSpPr/>
          <p:nvPr/>
        </p:nvGrpSpPr>
        <p:grpSpPr>
          <a:xfrm>
            <a:off x="7169067" y="3265854"/>
            <a:ext cx="3839745" cy="423205"/>
            <a:chOff x="7789716" y="2725497"/>
            <a:chExt cx="4206310" cy="73185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EDA7D1F-096B-462B-8B14-CC646D882738}"/>
                </a:ext>
              </a:extLst>
            </p:cNvPr>
            <p:cNvSpPr/>
            <p:nvPr/>
          </p:nvSpPr>
          <p:spPr>
            <a:xfrm>
              <a:off x="7789716" y="2725497"/>
              <a:ext cx="4206310" cy="72778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8F70309-5A9D-4C61-AA12-B354AB11F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716" y="2757587"/>
              <a:ext cx="4206310" cy="6997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563EC84-3623-4A96-8603-DDF5041F5F2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716" y="2742724"/>
              <a:ext cx="4206310" cy="64832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F051FA7-08BA-49E5-AC81-429335E1E5C1}"/>
              </a:ext>
            </a:extLst>
          </p:cNvPr>
          <p:cNvGrpSpPr/>
          <p:nvPr/>
        </p:nvGrpSpPr>
        <p:grpSpPr>
          <a:xfrm>
            <a:off x="6712678" y="4482850"/>
            <a:ext cx="1301056" cy="357476"/>
            <a:chOff x="7789716" y="2725497"/>
            <a:chExt cx="4206310" cy="73185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5D5A41E-FCC1-4B25-ADA4-8445D0217713}"/>
                </a:ext>
              </a:extLst>
            </p:cNvPr>
            <p:cNvSpPr/>
            <p:nvPr/>
          </p:nvSpPr>
          <p:spPr>
            <a:xfrm>
              <a:off x="7789716" y="2725497"/>
              <a:ext cx="4206310" cy="72778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E52DF47-DEEA-42BE-9D97-7C51FFA23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716" y="2757587"/>
              <a:ext cx="4206310" cy="6997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11DD064-C06E-426A-9C81-8DC72D637C6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716" y="2742724"/>
              <a:ext cx="4206310" cy="64832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5669A3E-43F1-44EF-8D83-61026B946E5B}"/>
              </a:ext>
            </a:extLst>
          </p:cNvPr>
          <p:cNvGrpSpPr/>
          <p:nvPr/>
        </p:nvGrpSpPr>
        <p:grpSpPr>
          <a:xfrm rot="16200000">
            <a:off x="6205827" y="3258183"/>
            <a:ext cx="1629917" cy="273815"/>
            <a:chOff x="4639692" y="4259985"/>
            <a:chExt cx="4507896" cy="3608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D0E3D0E-E4C3-46EC-9F31-E8479EE2DB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9692" y="4265317"/>
              <a:ext cx="4507896" cy="114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4C3ED3A2-16AF-4094-AC1F-93B2B4BF69D9}"/>
                </a:ext>
              </a:extLst>
            </p:cNvPr>
            <p:cNvCxnSpPr>
              <a:cxnSpLocks/>
            </p:cNvCxnSpPr>
            <p:nvPr/>
          </p:nvCxnSpPr>
          <p:spPr>
            <a:xfrm>
              <a:off x="4649217" y="4265317"/>
              <a:ext cx="0" cy="355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681BE97-8776-4635-92C0-49A92D3C840B}"/>
                </a:ext>
              </a:extLst>
            </p:cNvPr>
            <p:cNvCxnSpPr>
              <a:cxnSpLocks/>
            </p:cNvCxnSpPr>
            <p:nvPr/>
          </p:nvCxnSpPr>
          <p:spPr>
            <a:xfrm>
              <a:off x="9147588" y="4259985"/>
              <a:ext cx="0" cy="355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12C667A-2D15-4A77-B1F7-F61C5C39968C}"/>
              </a:ext>
            </a:extLst>
          </p:cNvPr>
          <p:cNvSpPr/>
          <p:nvPr/>
        </p:nvSpPr>
        <p:spPr>
          <a:xfrm>
            <a:off x="6247676" y="3173009"/>
            <a:ext cx="599085" cy="277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LINK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EB702BF-31F6-4D10-8B92-5D68BB64EF75}"/>
              </a:ext>
            </a:extLst>
          </p:cNvPr>
          <p:cNvSpPr/>
          <p:nvPr/>
        </p:nvSpPr>
        <p:spPr>
          <a:xfrm>
            <a:off x="9226484" y="4658974"/>
            <a:ext cx="1662311" cy="67726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SCS Receive the finish goods Scan ID Pallet Code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4775E3-3684-4484-A4E1-F80A3E329DAB}"/>
              </a:ext>
            </a:extLst>
          </p:cNvPr>
          <p:cNvSpPr/>
          <p:nvPr/>
        </p:nvSpPr>
        <p:spPr>
          <a:xfrm>
            <a:off x="346610" y="-18304"/>
            <a:ext cx="12131140" cy="36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Change method transfer F/G to SCS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197CC9-0DDA-4FAD-9AD0-A949C0FE9BE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036325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14293-5EBB-4ACF-818A-F12492AAF5F5}"/>
              </a:ext>
            </a:extLst>
          </p:cNvPr>
          <p:cNvSpPr/>
          <p:nvPr/>
        </p:nvSpPr>
        <p:spPr>
          <a:xfrm>
            <a:off x="0" y="1176"/>
            <a:ext cx="12191999" cy="416749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DIGITAL SYSTEM LINK WMS &amp; CONFIRMATION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34879-F12F-479A-9D6C-16DC3CD92D40}"/>
              </a:ext>
            </a:extLst>
          </p:cNvPr>
          <p:cNvSpPr/>
          <p:nvPr/>
        </p:nvSpPr>
        <p:spPr>
          <a:xfrm>
            <a:off x="1381125" y="1588738"/>
            <a:ext cx="1952625" cy="3444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D59C90-ED30-4082-87A1-7B4C446AF3BA}"/>
              </a:ext>
            </a:extLst>
          </p:cNvPr>
          <p:cNvSpPr/>
          <p:nvPr/>
        </p:nvSpPr>
        <p:spPr>
          <a:xfrm>
            <a:off x="104775" y="636409"/>
            <a:ext cx="11991975" cy="859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SCS request: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model 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following shipment plan daily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final confirmation </a:t>
            </a: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 WMS/PDA 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for operator working in warehouse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111FE8-13BF-4187-88CE-2BDB1ADF62F1}"/>
              </a:ext>
            </a:extLst>
          </p:cNvPr>
          <p:cNvSpPr/>
          <p:nvPr/>
        </p:nvSpPr>
        <p:spPr>
          <a:xfrm>
            <a:off x="7677150" y="1588737"/>
            <a:ext cx="1952625" cy="3444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 WMS/PDA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2C2E0D-8E4E-481E-A268-85771ED08770}"/>
              </a:ext>
            </a:extLst>
          </p:cNvPr>
          <p:cNvSpPr/>
          <p:nvPr/>
        </p:nvSpPr>
        <p:spPr>
          <a:xfrm>
            <a:off x="104776" y="2064574"/>
            <a:ext cx="4537652" cy="4526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24B951-9E8A-4D89-BD8F-DF71D0178C8E}"/>
              </a:ext>
            </a:extLst>
          </p:cNvPr>
          <p:cNvSpPr/>
          <p:nvPr/>
        </p:nvSpPr>
        <p:spPr>
          <a:xfrm>
            <a:off x="390525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1ADF67-4BC8-4610-BA31-09DB103FDB0D}"/>
              </a:ext>
            </a:extLst>
          </p:cNvPr>
          <p:cNvSpPr/>
          <p:nvPr/>
        </p:nvSpPr>
        <p:spPr>
          <a:xfrm>
            <a:off x="3419475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2F7090-A295-4A93-9C16-409C5D3030A4}"/>
              </a:ext>
            </a:extLst>
          </p:cNvPr>
          <p:cNvSpPr/>
          <p:nvPr/>
        </p:nvSpPr>
        <p:spPr>
          <a:xfrm>
            <a:off x="1905000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OQC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5B52E1-C31D-4EC6-BC82-C9B4DA01E88D}"/>
              </a:ext>
            </a:extLst>
          </p:cNvPr>
          <p:cNvCxnSpPr>
            <a:cxnSpLocks/>
          </p:cNvCxnSpPr>
          <p:nvPr/>
        </p:nvCxnSpPr>
        <p:spPr>
          <a:xfrm>
            <a:off x="914400" y="2597138"/>
            <a:ext cx="0" cy="228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345BCD-062B-433A-A74B-CC560BA005EE}"/>
              </a:ext>
            </a:extLst>
          </p:cNvPr>
          <p:cNvSpPr/>
          <p:nvPr/>
        </p:nvSpPr>
        <p:spPr>
          <a:xfrm>
            <a:off x="304799" y="2867025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Finish production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E1C8B7-37B8-4AF7-93BA-4D69FD6C655B}"/>
              </a:ext>
            </a:extLst>
          </p:cNvPr>
          <p:cNvSpPr/>
          <p:nvPr/>
        </p:nvSpPr>
        <p:spPr>
          <a:xfrm>
            <a:off x="304799" y="3636200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Pallet ID finish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3AA36B-94B9-43F7-8144-4C8ADBA44B9F}"/>
              </a:ext>
            </a:extLst>
          </p:cNvPr>
          <p:cNvSpPr/>
          <p:nvPr/>
        </p:nvSpPr>
        <p:spPr>
          <a:xfrm>
            <a:off x="304799" y="4419601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Judgement OK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94797B-2D41-46E6-A3D8-61B890782936}"/>
              </a:ext>
            </a:extLst>
          </p:cNvPr>
          <p:cNvCxnSpPr>
            <a:cxnSpLocks/>
          </p:cNvCxnSpPr>
          <p:nvPr/>
        </p:nvCxnSpPr>
        <p:spPr>
          <a:xfrm>
            <a:off x="2400300" y="2599490"/>
            <a:ext cx="0" cy="228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0A69338-6A73-475E-AD81-EE062781C093}"/>
              </a:ext>
            </a:extLst>
          </p:cNvPr>
          <p:cNvCxnSpPr>
            <a:cxnSpLocks/>
          </p:cNvCxnSpPr>
          <p:nvPr/>
        </p:nvCxnSpPr>
        <p:spPr>
          <a:xfrm>
            <a:off x="3924300" y="2609850"/>
            <a:ext cx="0" cy="3038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1BB93C-6961-4580-9EA3-BE981F05007C}"/>
              </a:ext>
            </a:extLst>
          </p:cNvPr>
          <p:cNvSpPr/>
          <p:nvPr/>
        </p:nvSpPr>
        <p:spPr>
          <a:xfrm>
            <a:off x="1795461" y="2867025"/>
            <a:ext cx="1238251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Sampling inspection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88ABBEE-A29E-4C89-8144-D282A80C4762}"/>
              </a:ext>
            </a:extLst>
          </p:cNvPr>
          <p:cNvSpPr/>
          <p:nvPr/>
        </p:nvSpPr>
        <p:spPr>
          <a:xfrm>
            <a:off x="1795461" y="4419601"/>
            <a:ext cx="1238251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Judgement OK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02FA64-0BE6-4C42-BBFA-B3F7CDFE46DC}"/>
              </a:ext>
            </a:extLst>
          </p:cNvPr>
          <p:cNvSpPr/>
          <p:nvPr/>
        </p:nvSpPr>
        <p:spPr>
          <a:xfrm>
            <a:off x="3309936" y="4419601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 ID pallet to receive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0FB86A5-B6AA-45D0-9705-602FDE3FD944}"/>
              </a:ext>
            </a:extLst>
          </p:cNvPr>
          <p:cNvSpPr/>
          <p:nvPr/>
        </p:nvSpPr>
        <p:spPr>
          <a:xfrm>
            <a:off x="3309936" y="5231577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receiving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B194CA8-0DD0-4453-802C-4913E49A256E}"/>
              </a:ext>
            </a:extLst>
          </p:cNvPr>
          <p:cNvSpPr/>
          <p:nvPr/>
        </p:nvSpPr>
        <p:spPr>
          <a:xfrm>
            <a:off x="219076" y="4314825"/>
            <a:ext cx="2943214" cy="7143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297A8BE0-C7E0-49FF-A895-B8D8E628F84F}"/>
              </a:ext>
            </a:extLst>
          </p:cNvPr>
          <p:cNvSpPr/>
          <p:nvPr/>
        </p:nvSpPr>
        <p:spPr>
          <a:xfrm>
            <a:off x="1434102" y="5031362"/>
            <a:ext cx="360771" cy="493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0AFD9E-8F36-4677-B9C5-A7278585314D}"/>
              </a:ext>
            </a:extLst>
          </p:cNvPr>
          <p:cNvSpPr/>
          <p:nvPr/>
        </p:nvSpPr>
        <p:spPr>
          <a:xfrm>
            <a:off x="135079" y="5561909"/>
            <a:ext cx="3111208" cy="7143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SCS check all data by download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EFF96A-5761-478D-9EE0-F46ED6C17B4F}"/>
              </a:ext>
            </a:extLst>
          </p:cNvPr>
          <p:cNvSpPr/>
          <p:nvPr/>
        </p:nvSpPr>
        <p:spPr>
          <a:xfrm>
            <a:off x="4065448" y="5457824"/>
            <a:ext cx="520842" cy="2497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8DF4A6-97A4-449F-9C3B-BF60DD05857C}"/>
              </a:ext>
            </a:extLst>
          </p:cNvPr>
          <p:cNvSpPr/>
          <p:nvPr/>
        </p:nvSpPr>
        <p:spPr>
          <a:xfrm>
            <a:off x="4708675" y="2064574"/>
            <a:ext cx="7393566" cy="45267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85B51E8-2B46-4777-85CE-4116070B857B}"/>
              </a:ext>
            </a:extLst>
          </p:cNvPr>
          <p:cNvSpPr/>
          <p:nvPr/>
        </p:nvSpPr>
        <p:spPr>
          <a:xfrm>
            <a:off x="5153372" y="3817232"/>
            <a:ext cx="1189935" cy="290337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 ID pallet 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3AD62E9-7218-43F3-AE00-152CC849002B}"/>
              </a:ext>
            </a:extLst>
          </p:cNvPr>
          <p:cNvSpPr/>
          <p:nvPr/>
        </p:nvSpPr>
        <p:spPr>
          <a:xfrm>
            <a:off x="1140833" y="5114918"/>
            <a:ext cx="1004456" cy="2183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Email auto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887E523-C84D-46FA-87A0-4CCE1D2AC2C0}"/>
              </a:ext>
            </a:extLst>
          </p:cNvPr>
          <p:cNvSpPr/>
          <p:nvPr/>
        </p:nvSpPr>
        <p:spPr>
          <a:xfrm>
            <a:off x="6899578" y="3806804"/>
            <a:ext cx="1238250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Result 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040869D-8F27-424F-9EFF-EC4DE8379EA8}"/>
              </a:ext>
            </a:extLst>
          </p:cNvPr>
          <p:cNvSpPr/>
          <p:nvPr/>
        </p:nvSpPr>
        <p:spPr>
          <a:xfrm>
            <a:off x="8522492" y="4660915"/>
            <a:ext cx="1238251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data PDA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FC8CFAC-854B-44FD-8F34-14D9B14B50C5}"/>
              </a:ext>
            </a:extLst>
          </p:cNvPr>
          <p:cNvSpPr/>
          <p:nvPr/>
        </p:nvSpPr>
        <p:spPr>
          <a:xfrm>
            <a:off x="8546305" y="3803531"/>
            <a:ext cx="1195386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FA/QC recheck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7DF7F04-A0D3-40A9-A87A-709576884E6E}"/>
              </a:ext>
            </a:extLst>
          </p:cNvPr>
          <p:cNvSpPr/>
          <p:nvPr/>
        </p:nvSpPr>
        <p:spPr>
          <a:xfrm>
            <a:off x="3309936" y="2858674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Shipment plan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F2FC24D-3C4D-46E4-9BF1-A820D19C8593}"/>
              </a:ext>
            </a:extLst>
          </p:cNvPr>
          <p:cNvSpPr/>
          <p:nvPr/>
        </p:nvSpPr>
        <p:spPr>
          <a:xfrm>
            <a:off x="3950492" y="309562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7AAFC85-3C59-46BF-9E98-193DC00EA7A5}"/>
              </a:ext>
            </a:extLst>
          </p:cNvPr>
          <p:cNvSpPr/>
          <p:nvPr/>
        </p:nvSpPr>
        <p:spPr>
          <a:xfrm>
            <a:off x="4736304" y="381717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E49077A-23C3-4EB2-ACE1-13B575B7257B}"/>
              </a:ext>
            </a:extLst>
          </p:cNvPr>
          <p:cNvSpPr/>
          <p:nvPr/>
        </p:nvSpPr>
        <p:spPr>
          <a:xfrm>
            <a:off x="8936828" y="2300478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D45F12-9761-4F26-9929-BED180EDB070}"/>
              </a:ext>
            </a:extLst>
          </p:cNvPr>
          <p:cNvCxnSpPr/>
          <p:nvPr/>
        </p:nvCxnSpPr>
        <p:spPr>
          <a:xfrm>
            <a:off x="8165525" y="4070020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84141B2-48F4-462A-A678-37BBB78CD28F}"/>
              </a:ext>
            </a:extLst>
          </p:cNvPr>
          <p:cNvCxnSpPr>
            <a:cxnSpLocks/>
          </p:cNvCxnSpPr>
          <p:nvPr/>
        </p:nvCxnSpPr>
        <p:spPr>
          <a:xfrm flipV="1">
            <a:off x="6277515" y="4070020"/>
            <a:ext cx="612648" cy="384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7AE74512-BDD3-4566-A418-3F2D4B361A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02023" y="4533822"/>
            <a:ext cx="489471" cy="337868"/>
          </a:xfrm>
          <a:prstGeom prst="bentConnector3">
            <a:avLst>
              <a:gd name="adj1" fmla="val 98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AC1DE6A-48AD-4627-826E-4ABE88D9074F}"/>
              </a:ext>
            </a:extLst>
          </p:cNvPr>
          <p:cNvCxnSpPr>
            <a:cxnSpLocks/>
          </p:cNvCxnSpPr>
          <p:nvPr/>
        </p:nvCxnSpPr>
        <p:spPr>
          <a:xfrm flipV="1">
            <a:off x="6248399" y="2426215"/>
            <a:ext cx="609330" cy="3820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951C2B05-B0C5-4B65-ABA3-A90D8D7567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2906" y="2875272"/>
            <a:ext cx="489471" cy="337868"/>
          </a:xfrm>
          <a:prstGeom prst="bentConnector3">
            <a:avLst>
              <a:gd name="adj1" fmla="val 98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9D24204-E5D8-4CED-817D-0EA6331431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368286" y="3907534"/>
            <a:ext cx="755602" cy="1189935"/>
          </a:xfrm>
          <a:prstGeom prst="rect">
            <a:avLst/>
          </a:prstGeom>
          <a:solidFill>
            <a:srgbClr val="00FFCC"/>
          </a:solidFill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A6DD4FE-8FB9-4737-907A-2C211B3FBBFF}"/>
              </a:ext>
            </a:extLst>
          </p:cNvPr>
          <p:cNvSpPr/>
          <p:nvPr/>
        </p:nvSpPr>
        <p:spPr>
          <a:xfrm>
            <a:off x="5123628" y="2603474"/>
            <a:ext cx="1209333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Shipment plan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27A6978-635A-41F0-B9E2-7E3919416050}"/>
              </a:ext>
            </a:extLst>
          </p:cNvPr>
          <p:cNvCxnSpPr/>
          <p:nvPr/>
        </p:nvCxnSpPr>
        <p:spPr>
          <a:xfrm>
            <a:off x="8124827" y="4950337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AFDD5A9-0D06-4F79-860D-D7DDD509C5AF}"/>
              </a:ext>
            </a:extLst>
          </p:cNvPr>
          <p:cNvSpPr/>
          <p:nvPr/>
        </p:nvSpPr>
        <p:spPr>
          <a:xfrm>
            <a:off x="6915693" y="4672012"/>
            <a:ext cx="1238251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Result judged OK</a:t>
            </a:r>
          </a:p>
        </p:txBody>
      </p:sp>
      <p:sp>
        <p:nvSpPr>
          <p:cNvPr id="81" name="Arrow: Notched Right 80">
            <a:extLst>
              <a:ext uri="{FF2B5EF4-FFF2-40B4-BE49-F238E27FC236}">
                <a16:creationId xmlns:a16="http://schemas.microsoft.com/office/drawing/2014/main" id="{1DB409E6-1845-4880-B4DA-2772581FF4C6}"/>
              </a:ext>
            </a:extLst>
          </p:cNvPr>
          <p:cNvSpPr/>
          <p:nvPr/>
        </p:nvSpPr>
        <p:spPr>
          <a:xfrm rot="5400000">
            <a:off x="4681956" y="3408406"/>
            <a:ext cx="457677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Notched Right 81">
            <a:extLst>
              <a:ext uri="{FF2B5EF4-FFF2-40B4-BE49-F238E27FC236}">
                <a16:creationId xmlns:a16="http://schemas.microsoft.com/office/drawing/2014/main" id="{FFB98880-3F24-43A9-8359-2435CBA84437}"/>
              </a:ext>
            </a:extLst>
          </p:cNvPr>
          <p:cNvSpPr/>
          <p:nvPr/>
        </p:nvSpPr>
        <p:spPr>
          <a:xfrm rot="5400000">
            <a:off x="4473718" y="4316408"/>
            <a:ext cx="891886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Notched Right 82">
            <a:extLst>
              <a:ext uri="{FF2B5EF4-FFF2-40B4-BE49-F238E27FC236}">
                <a16:creationId xmlns:a16="http://schemas.microsoft.com/office/drawing/2014/main" id="{4DA12ADD-2FC1-42F1-928F-89C9526E71F0}"/>
              </a:ext>
            </a:extLst>
          </p:cNvPr>
          <p:cNvSpPr/>
          <p:nvPr/>
        </p:nvSpPr>
        <p:spPr>
          <a:xfrm rot="5400000">
            <a:off x="4592834" y="5703130"/>
            <a:ext cx="670086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10C519-E362-42E6-8F3A-5AC9E8F2E29A}"/>
              </a:ext>
            </a:extLst>
          </p:cNvPr>
          <p:cNvSpPr/>
          <p:nvPr/>
        </p:nvSpPr>
        <p:spPr>
          <a:xfrm>
            <a:off x="4744520" y="5264630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98AA2E3-170B-4CD5-BA92-122F0F9276D7}"/>
              </a:ext>
            </a:extLst>
          </p:cNvPr>
          <p:cNvSpPr/>
          <p:nvPr/>
        </p:nvSpPr>
        <p:spPr>
          <a:xfrm>
            <a:off x="5750503" y="277965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EF7F720-4649-4FAA-A480-68875EDAE31C}"/>
              </a:ext>
            </a:extLst>
          </p:cNvPr>
          <p:cNvSpPr/>
          <p:nvPr/>
        </p:nvSpPr>
        <p:spPr>
          <a:xfrm>
            <a:off x="5882795" y="5839704"/>
            <a:ext cx="520842" cy="2497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EFCB6A2-69AB-465E-8C8B-DC42B7E42C18}"/>
              </a:ext>
            </a:extLst>
          </p:cNvPr>
          <p:cNvCxnSpPr/>
          <p:nvPr/>
        </p:nvCxnSpPr>
        <p:spPr>
          <a:xfrm>
            <a:off x="9763123" y="4918090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DBB7A422-0E05-48B4-BBD9-A9D7436C99A7}"/>
              </a:ext>
            </a:extLst>
          </p:cNvPr>
          <p:cNvSpPr/>
          <p:nvPr/>
        </p:nvSpPr>
        <p:spPr>
          <a:xfrm>
            <a:off x="10129291" y="4786312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972FC533-02E5-4432-A7EF-26E6782BF1BF}"/>
              </a:ext>
            </a:extLst>
          </p:cNvPr>
          <p:cNvSpPr/>
          <p:nvPr/>
        </p:nvSpPr>
        <p:spPr>
          <a:xfrm>
            <a:off x="8522492" y="2546043"/>
            <a:ext cx="1195386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Dashboard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6AB03780-22BE-4EA4-9DFD-A0BDAD80A4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67297" y="2444951"/>
            <a:ext cx="347472" cy="310896"/>
          </a:xfrm>
          <a:prstGeom prst="bentConnector3">
            <a:avLst>
              <a:gd name="adj1" fmla="val 98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718CE33-CF8D-4B49-A5AE-94D64E65DB1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07766" y="2988360"/>
            <a:ext cx="555642" cy="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8508353-973B-4740-B498-BA214DCE16CC}"/>
              </a:ext>
            </a:extLst>
          </p:cNvPr>
          <p:cNvCxnSpPr/>
          <p:nvPr/>
        </p:nvCxnSpPr>
        <p:spPr>
          <a:xfrm>
            <a:off x="7776010" y="3264030"/>
            <a:ext cx="409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6C07423-DD29-413A-8AA5-31D59C3B4E62}"/>
              </a:ext>
            </a:extLst>
          </p:cNvPr>
          <p:cNvSpPr/>
          <p:nvPr/>
        </p:nvSpPr>
        <p:spPr>
          <a:xfrm>
            <a:off x="6886576" y="3040244"/>
            <a:ext cx="1238251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PSNV Portal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“Control shipping plan”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AEAFF9A-FDC0-4B57-82AA-511B44F30D72}"/>
              </a:ext>
            </a:extLst>
          </p:cNvPr>
          <p:cNvCxnSpPr/>
          <p:nvPr/>
        </p:nvCxnSpPr>
        <p:spPr>
          <a:xfrm>
            <a:off x="7791994" y="2430357"/>
            <a:ext cx="390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4612106-561D-453E-BA3E-3AC9FF4DD3F2}"/>
              </a:ext>
            </a:extLst>
          </p:cNvPr>
          <p:cNvSpPr/>
          <p:nvPr/>
        </p:nvSpPr>
        <p:spPr>
          <a:xfrm>
            <a:off x="6886576" y="2218772"/>
            <a:ext cx="1238251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WMS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33F0720-8833-40B0-92A1-DD337ABC5EC2}"/>
              </a:ext>
            </a:extLst>
          </p:cNvPr>
          <p:cNvSpPr/>
          <p:nvPr/>
        </p:nvSpPr>
        <p:spPr>
          <a:xfrm>
            <a:off x="9715496" y="2399601"/>
            <a:ext cx="2347515" cy="71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Judgement auto email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 FA transfer cargo to SCS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9D85340F-16FF-4DA1-AA8B-7A5B59290032}"/>
              </a:ext>
            </a:extLst>
          </p:cNvPr>
          <p:cNvSpPr/>
          <p:nvPr/>
        </p:nvSpPr>
        <p:spPr>
          <a:xfrm>
            <a:off x="6710510" y="2049688"/>
            <a:ext cx="925203" cy="210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Option 1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CBB2AAAF-2C08-43B8-90BE-B6F7142AA042}"/>
              </a:ext>
            </a:extLst>
          </p:cNvPr>
          <p:cNvSpPr/>
          <p:nvPr/>
        </p:nvSpPr>
        <p:spPr>
          <a:xfrm>
            <a:off x="6734904" y="2850894"/>
            <a:ext cx="925203" cy="210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Option 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E71E9-F52B-4581-B844-7D2291F2F4C3}"/>
              </a:ext>
            </a:extLst>
          </p:cNvPr>
          <p:cNvSpPr/>
          <p:nvPr/>
        </p:nvSpPr>
        <p:spPr>
          <a:xfrm>
            <a:off x="9844485" y="3679468"/>
            <a:ext cx="2242739" cy="71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Warning to dashboard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SCS visualize on pallet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EBCB6F-B05A-4A6C-8BD1-90CD9696F88E}"/>
              </a:ext>
            </a:extLst>
          </p:cNvPr>
          <p:cNvSpPr/>
          <p:nvPr/>
        </p:nvSpPr>
        <p:spPr>
          <a:xfrm>
            <a:off x="4727437" y="3120866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F690BED-EE6D-4B02-85D8-9E258557BFE6}"/>
              </a:ext>
            </a:extLst>
          </p:cNvPr>
          <p:cNvSpPr/>
          <p:nvPr/>
        </p:nvSpPr>
        <p:spPr>
          <a:xfrm>
            <a:off x="6932655" y="5310038"/>
            <a:ext cx="1238250" cy="450172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WMS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47C9EDF7-B7E8-4086-B8AF-7FC87C80AAF3}"/>
              </a:ext>
            </a:extLst>
          </p:cNvPr>
          <p:cNvCxnSpPr>
            <a:cxnSpLocks/>
          </p:cNvCxnSpPr>
          <p:nvPr/>
        </p:nvCxnSpPr>
        <p:spPr>
          <a:xfrm flipV="1">
            <a:off x="6301067" y="5497198"/>
            <a:ext cx="612648" cy="384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D24CD500-6FAF-471D-BF6C-01B6D24179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0876" y="5935224"/>
            <a:ext cx="410505" cy="310452"/>
          </a:xfrm>
          <a:prstGeom prst="bentConnector3">
            <a:avLst>
              <a:gd name="adj1" fmla="val 1010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BC728D0-8F17-4D1C-98A8-2F4AB7E40799}"/>
              </a:ext>
            </a:extLst>
          </p:cNvPr>
          <p:cNvSpPr/>
          <p:nvPr/>
        </p:nvSpPr>
        <p:spPr>
          <a:xfrm>
            <a:off x="6948770" y="6070615"/>
            <a:ext cx="1238251" cy="450172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Dashboard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80F6608-2E52-4914-B9CE-76353DAD106C}"/>
              </a:ext>
            </a:extLst>
          </p:cNvPr>
          <p:cNvSpPr/>
          <p:nvPr/>
        </p:nvSpPr>
        <p:spPr>
          <a:xfrm>
            <a:off x="5131722" y="5605462"/>
            <a:ext cx="1209333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receiving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37B1A66-9911-4866-B1EA-503808A33B84}"/>
              </a:ext>
            </a:extLst>
          </p:cNvPr>
          <p:cNvCxnSpPr/>
          <p:nvPr/>
        </p:nvCxnSpPr>
        <p:spPr>
          <a:xfrm>
            <a:off x="8182519" y="6295703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A28A759B-5835-42F9-9685-A812D0B04476}"/>
              </a:ext>
            </a:extLst>
          </p:cNvPr>
          <p:cNvSpPr/>
          <p:nvPr/>
        </p:nvSpPr>
        <p:spPr>
          <a:xfrm>
            <a:off x="8553611" y="6076539"/>
            <a:ext cx="1262707" cy="41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Format check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05DE471-1C0C-4E31-B268-DC079BA725A0}"/>
              </a:ext>
            </a:extLst>
          </p:cNvPr>
          <p:cNvSpPr/>
          <p:nvPr/>
        </p:nvSpPr>
        <p:spPr>
          <a:xfrm>
            <a:off x="8533688" y="5250182"/>
            <a:ext cx="1310797" cy="524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Auto update 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0E30D14-31AB-4516-9FBE-0B080710AE5F}"/>
              </a:ext>
            </a:extLst>
          </p:cNvPr>
          <p:cNvCxnSpPr/>
          <p:nvPr/>
        </p:nvCxnSpPr>
        <p:spPr>
          <a:xfrm>
            <a:off x="8165525" y="5503886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AE60C825-6810-43CD-827B-FFB76428B34E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I$7"/>
              </a:ext>
            </a:extLst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2500" y="6096523"/>
            <a:ext cx="2354421" cy="39835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287BF77F-F910-4767-9C4D-60650CCA5BE9}"/>
              </a:ext>
            </a:extLst>
          </p:cNvPr>
          <p:cNvSpPr/>
          <p:nvPr/>
        </p:nvSpPr>
        <p:spPr>
          <a:xfrm>
            <a:off x="61964" y="6878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430F728-E428-42B4-8183-BD5974D301F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14250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B17650-095E-41FE-AAA2-D29318337B69}"/>
              </a:ext>
            </a:extLst>
          </p:cNvPr>
          <p:cNvSpPr/>
          <p:nvPr/>
        </p:nvSpPr>
        <p:spPr>
          <a:xfrm>
            <a:off x="2495550" y="4935571"/>
            <a:ext cx="6305549" cy="37212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FORMAT DOWNLOAD FROM DASHBOARD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D54915-7E95-45B0-ADE7-B6450438BD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" y="938632"/>
            <a:ext cx="6579810" cy="3719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C591C8-9230-465B-AFD5-AD4ED1D0A3CF}"/>
              </a:ext>
            </a:extLst>
          </p:cNvPr>
          <p:cNvSpPr/>
          <p:nvPr/>
        </p:nvSpPr>
        <p:spPr>
          <a:xfrm>
            <a:off x="114299" y="553839"/>
            <a:ext cx="6524529" cy="3527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Details shortage shipment plan daily on WMS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5855AC-A855-46D0-84E7-985BFA6852C9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I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7130" y="5476757"/>
            <a:ext cx="7620000" cy="128926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68C869-B01A-401C-8217-AFBD28872D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889" y="590513"/>
            <a:ext cx="5373878" cy="294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811476-3E76-4E3B-84A1-CF772CB32ED5}"/>
              </a:ext>
            </a:extLst>
          </p:cNvPr>
          <p:cNvSpPr/>
          <p:nvPr/>
        </p:nvSpPr>
        <p:spPr>
          <a:xfrm>
            <a:off x="6774789" y="553839"/>
            <a:ext cx="5274337" cy="3429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Shortage shipment plan daily on WMS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A16F94-40AE-47DD-A885-85C03EF6865D}"/>
              </a:ext>
            </a:extLst>
          </p:cNvPr>
          <p:cNvSpPr/>
          <p:nvPr/>
        </p:nvSpPr>
        <p:spPr>
          <a:xfrm>
            <a:off x="0" y="1176"/>
            <a:ext cx="12191999" cy="416749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DIGITAL SYSTEM LINK WMS &amp; CONFIRMATION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65F1B-BBDB-446F-8F4E-69A0366259E5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19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1AB4DA-35A4-4752-9EE5-74E7824B8625}"/>
              </a:ext>
            </a:extLst>
          </p:cNvPr>
          <p:cNvSpPr/>
          <p:nvPr/>
        </p:nvSpPr>
        <p:spPr>
          <a:xfrm>
            <a:off x="61964" y="6878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</a:t>
            </a:r>
          </a:p>
        </p:txBody>
      </p:sp>
    </p:spTree>
    <p:extLst>
      <p:ext uri="{BB962C8B-B14F-4D97-AF65-F5344CB8AC3E}">
        <p14:creationId xmlns:p14="http://schemas.microsoft.com/office/powerpoint/2010/main" val="43985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60357" y="428052"/>
            <a:ext cx="12071287" cy="2927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sample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38790" y="782535"/>
            <a:ext cx="12092822" cy="34335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2154" y="4271877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8C6E9B2-118B-401B-955E-4A2371DB406D}"/>
              </a:ext>
            </a:extLst>
          </p:cNvPr>
          <p:cNvGrpSpPr/>
          <p:nvPr/>
        </p:nvGrpSpPr>
        <p:grpSpPr>
          <a:xfrm>
            <a:off x="4731506" y="5446094"/>
            <a:ext cx="1606146" cy="1234323"/>
            <a:chOff x="1754232" y="591612"/>
            <a:chExt cx="922911" cy="456848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ED5DBB7C-436A-4EB8-AEF1-1368F7DA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54232" y="591612"/>
              <a:ext cx="922911" cy="456848"/>
            </a:xfrm>
            <a:prstGeom prst="rect">
              <a:avLst/>
            </a:prstGeom>
          </p:spPr>
        </p:pic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7831CDA-322B-4331-8B4D-A63DE7677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733" y="760958"/>
              <a:ext cx="795130" cy="151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server OQC</a:t>
              </a:r>
            </a:p>
          </p:txBody>
        </p:sp>
      </p:grpSp>
      <p:pic>
        <p:nvPicPr>
          <p:cNvPr id="196" name="Picture 195">
            <a:extLst>
              <a:ext uri="{FF2B5EF4-FFF2-40B4-BE49-F238E27FC236}">
                <a16:creationId xmlns:a16="http://schemas.microsoft.com/office/drawing/2014/main" id="{F846DD9E-A44C-4A46-8949-6905678981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6874" y="5035731"/>
            <a:ext cx="1060123" cy="82152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47197" y="4684631"/>
            <a:ext cx="11357123" cy="2139572"/>
            <a:chOff x="347197" y="4110394"/>
            <a:chExt cx="11357123" cy="247867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AD6E9D7-C448-4769-87FE-5A47636C3D9C}"/>
                </a:ext>
              </a:extLst>
            </p:cNvPr>
            <p:cNvSpPr/>
            <p:nvPr/>
          </p:nvSpPr>
          <p:spPr>
            <a:xfrm>
              <a:off x="8587134" y="5357846"/>
              <a:ext cx="877693" cy="707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link weight FA</a:t>
              </a:r>
            </a:p>
          </p:txBody>
        </p: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34EF8E75-AD49-4459-B02F-10A229BC616A}"/>
                </a:ext>
              </a:extLst>
            </p:cNvPr>
            <p:cNvCxnSpPr/>
            <p:nvPr/>
          </p:nvCxnSpPr>
          <p:spPr>
            <a:xfrm flipV="1">
              <a:off x="1682702" y="4536324"/>
              <a:ext cx="9028685" cy="2"/>
            </a:xfrm>
            <a:prstGeom prst="straightConnector1">
              <a:avLst/>
            </a:prstGeom>
            <a:ln w="12700">
              <a:solidFill>
                <a:sysClr val="windowText" lastClr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37C4D034-232E-4BD1-A1FA-93BD7504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609" y="4993376"/>
              <a:ext cx="1009893" cy="926498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F7726433-616F-4DBD-8A71-67D4CD3AD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567" l="0" r="100000">
                          <a14:foregroundMark x1="57604" y1="40837" x2="57604" y2="40837"/>
                          <a14:foregroundMark x1="47083" y1="64214" x2="47083" y2="64214"/>
                          <a14:foregroundMark x1="49688" y1="92208" x2="49688" y2="92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55434">
              <a:off x="1521194" y="5012688"/>
              <a:ext cx="290829" cy="605027"/>
            </a:xfrm>
            <a:prstGeom prst="rect">
              <a:avLst/>
            </a:prstGeom>
          </p:spPr>
        </p:pic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7D271352-6182-4330-8D73-C7B869D5CE94}"/>
                </a:ext>
              </a:extLst>
            </p:cNvPr>
            <p:cNvCxnSpPr/>
            <p:nvPr/>
          </p:nvCxnSpPr>
          <p:spPr>
            <a:xfrm flipV="1">
              <a:off x="1760007" y="5815216"/>
              <a:ext cx="2838719" cy="2"/>
            </a:xfrm>
            <a:prstGeom prst="straightConnector1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ctor: Elbow 333">
              <a:extLst>
                <a:ext uri="{FF2B5EF4-FFF2-40B4-BE49-F238E27FC236}">
                  <a16:creationId xmlns:a16="http://schemas.microsoft.com/office/drawing/2014/main" id="{384B63C0-4195-4EF3-9200-6BFA69922B63}"/>
                </a:ext>
              </a:extLst>
            </p:cNvPr>
            <p:cNvCxnSpPr/>
            <p:nvPr/>
          </p:nvCxnSpPr>
          <p:spPr>
            <a:xfrm rot="5400000">
              <a:off x="6104617" y="4808786"/>
              <a:ext cx="794922" cy="781409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or: Elbow 334">
              <a:extLst>
                <a:ext uri="{FF2B5EF4-FFF2-40B4-BE49-F238E27FC236}">
                  <a16:creationId xmlns:a16="http://schemas.microsoft.com/office/drawing/2014/main" id="{87C31E09-3AE7-4886-A599-4BD1BCD9ED46}"/>
                </a:ext>
              </a:extLst>
            </p:cNvPr>
            <p:cNvCxnSpPr>
              <a:stCxn id="208" idx="4"/>
            </p:cNvCxnSpPr>
            <p:nvPr/>
          </p:nvCxnSpPr>
          <p:spPr>
            <a:xfrm rot="5400000">
              <a:off x="6666825" y="4205382"/>
              <a:ext cx="1052132" cy="2116203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FA92D1A9-61A0-4964-B634-C15D31ACF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567" l="0" r="100000">
                          <a14:foregroundMark x1="57604" y1="40837" x2="57604" y2="40837"/>
                          <a14:foregroundMark x1="47083" y1="64214" x2="47083" y2="64214"/>
                          <a14:foregroundMark x1="49688" y1="92208" x2="49688" y2="92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55703" flipV="1">
              <a:off x="10736639" y="4883819"/>
              <a:ext cx="261515" cy="648767"/>
            </a:xfrm>
            <a:prstGeom prst="rect">
              <a:avLst/>
            </a:prstGeom>
          </p:spPr>
        </p:pic>
        <p:cxnSp>
          <p:nvCxnSpPr>
            <p:cNvPr id="199" name="Connector: Elbow 350">
              <a:extLst>
                <a:ext uri="{FF2B5EF4-FFF2-40B4-BE49-F238E27FC236}">
                  <a16:creationId xmlns:a16="http://schemas.microsoft.com/office/drawing/2014/main" id="{3771EE05-4F4E-41D0-A2D4-DC9B3FDD7645}"/>
                </a:ext>
              </a:extLst>
            </p:cNvPr>
            <p:cNvCxnSpPr>
              <a:stCxn id="196" idx="2"/>
            </p:cNvCxnSpPr>
            <p:nvPr/>
          </p:nvCxnSpPr>
          <p:spPr>
            <a:xfrm rot="5400000">
              <a:off x="8547559" y="3419307"/>
              <a:ext cx="391434" cy="5267323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34A4ADC-9D3C-436C-BAA2-80B50C42747F}"/>
                </a:ext>
              </a:extLst>
            </p:cNvPr>
            <p:cNvSpPr/>
            <p:nvPr/>
          </p:nvSpPr>
          <p:spPr>
            <a:xfrm>
              <a:off x="7132342" y="5069390"/>
              <a:ext cx="1072135" cy="707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link weight FA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5BDDD1C3-3E54-4729-B41B-843CBCD5BFD5}"/>
                </a:ext>
              </a:extLst>
            </p:cNvPr>
            <p:cNvSpPr/>
            <p:nvPr/>
          </p:nvSpPr>
          <p:spPr>
            <a:xfrm>
              <a:off x="492834" y="6072973"/>
              <a:ext cx="1848584" cy="5160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 pick-up quantity</a:t>
              </a:r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E4F81DE6-4E03-4DD4-995D-FB1E6841EE19}"/>
                </a:ext>
              </a:extLst>
            </p:cNvPr>
            <p:cNvCxnSpPr/>
            <p:nvPr/>
          </p:nvCxnSpPr>
          <p:spPr>
            <a:xfrm>
              <a:off x="5487692" y="4765035"/>
              <a:ext cx="0" cy="372262"/>
            </a:xfrm>
            <a:prstGeom prst="straightConnector1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344200C-BC5F-4B64-A679-ED937EFEECA8}"/>
                </a:ext>
              </a:extLst>
            </p:cNvPr>
            <p:cNvSpPr/>
            <p:nvPr/>
          </p:nvSpPr>
          <p:spPr>
            <a:xfrm>
              <a:off x="1090982" y="4310292"/>
              <a:ext cx="56693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DC436185-61B4-4256-9738-B9CFEEE0FDEC}"/>
                </a:ext>
              </a:extLst>
            </p:cNvPr>
            <p:cNvSpPr/>
            <p:nvPr/>
          </p:nvSpPr>
          <p:spPr>
            <a:xfrm>
              <a:off x="2475303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009A188A-D6B5-45F3-9ECE-6075B2742B36}"/>
                </a:ext>
              </a:extLst>
            </p:cNvPr>
            <p:cNvSpPr/>
            <p:nvPr/>
          </p:nvSpPr>
          <p:spPr>
            <a:xfrm>
              <a:off x="3852413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3</a:t>
              </a: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B2A8273-6AEF-4247-A3DF-98D4173BC63E}"/>
                </a:ext>
              </a:extLst>
            </p:cNvPr>
            <p:cNvSpPr/>
            <p:nvPr/>
          </p:nvSpPr>
          <p:spPr>
            <a:xfrm>
              <a:off x="5229523" y="4310292"/>
              <a:ext cx="554320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4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2A383BA-4EF7-4BB2-B022-4BBFB067D9E9}"/>
                </a:ext>
              </a:extLst>
            </p:cNvPr>
            <p:cNvSpPr/>
            <p:nvPr/>
          </p:nvSpPr>
          <p:spPr>
            <a:xfrm>
              <a:off x="6601225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5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AB2F586-35AA-4D9D-B096-831148187053}"/>
                </a:ext>
              </a:extLst>
            </p:cNvPr>
            <p:cNvSpPr/>
            <p:nvPr/>
          </p:nvSpPr>
          <p:spPr>
            <a:xfrm>
              <a:off x="7978335" y="4310292"/>
              <a:ext cx="552518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6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0D376A2D-76A2-48D8-A5DD-60A4CABDF042}"/>
                </a:ext>
              </a:extLst>
            </p:cNvPr>
            <p:cNvSpPr/>
            <p:nvPr/>
          </p:nvSpPr>
          <p:spPr>
            <a:xfrm>
              <a:off x="9348235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7</a:t>
              </a: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68D77875-C2DC-4A18-9A83-394DBA17A91A}"/>
                </a:ext>
              </a:extLst>
            </p:cNvPr>
            <p:cNvSpPr/>
            <p:nvPr/>
          </p:nvSpPr>
          <p:spPr>
            <a:xfrm>
              <a:off x="10725347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8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A67338C-DB88-497E-84A4-61A917127A20}"/>
                </a:ext>
              </a:extLst>
            </p:cNvPr>
            <p:cNvCxnSpPr/>
            <p:nvPr/>
          </p:nvCxnSpPr>
          <p:spPr>
            <a:xfrm>
              <a:off x="2362765" y="4204352"/>
              <a:ext cx="798555" cy="79929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0AEEA78-FD84-438F-8568-99F0F9BE233C}"/>
                </a:ext>
              </a:extLst>
            </p:cNvPr>
            <p:cNvCxnSpPr/>
            <p:nvPr/>
          </p:nvCxnSpPr>
          <p:spPr>
            <a:xfrm>
              <a:off x="3732608" y="4110394"/>
              <a:ext cx="812093" cy="8821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7CB39C8-8AA6-4030-9F27-D5864522B009}"/>
                </a:ext>
              </a:extLst>
            </p:cNvPr>
            <p:cNvCxnSpPr/>
            <p:nvPr/>
          </p:nvCxnSpPr>
          <p:spPr>
            <a:xfrm flipV="1">
              <a:off x="3660420" y="4147433"/>
              <a:ext cx="902326" cy="83332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4256B74-A2F7-45EB-868E-10CDAE439712}"/>
                </a:ext>
              </a:extLst>
            </p:cNvPr>
            <p:cNvCxnSpPr/>
            <p:nvPr/>
          </p:nvCxnSpPr>
          <p:spPr>
            <a:xfrm flipV="1">
              <a:off x="2277041" y="4158544"/>
              <a:ext cx="902326" cy="82658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ctor: Elbow 334">
              <a:extLst>
                <a:ext uri="{FF2B5EF4-FFF2-40B4-BE49-F238E27FC236}">
                  <a16:creationId xmlns:a16="http://schemas.microsoft.com/office/drawing/2014/main" id="{87C31E09-3AE7-4886-A599-4BD1BCD9ED46}"/>
                </a:ext>
              </a:extLst>
            </p:cNvPr>
            <p:cNvCxnSpPr>
              <a:stCxn id="209" idx="4"/>
            </p:cNvCxnSpPr>
            <p:nvPr/>
          </p:nvCxnSpPr>
          <p:spPr>
            <a:xfrm rot="5400000">
              <a:off x="7256357" y="3678107"/>
              <a:ext cx="1312433" cy="3431054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Cube 217">
              <a:extLst>
                <a:ext uri="{FF2B5EF4-FFF2-40B4-BE49-F238E27FC236}">
                  <a16:creationId xmlns:a16="http://schemas.microsoft.com/office/drawing/2014/main" id="{E34480C6-F85E-48B8-ACC9-88E86E185506}"/>
                </a:ext>
              </a:extLst>
            </p:cNvPr>
            <p:cNvSpPr/>
            <p:nvPr/>
          </p:nvSpPr>
          <p:spPr>
            <a:xfrm>
              <a:off x="11230022" y="4830840"/>
              <a:ext cx="474298" cy="365056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9" name="図 49">
              <a:extLst>
                <a:ext uri="{FF2B5EF4-FFF2-40B4-BE49-F238E27FC236}">
                  <a16:creationId xmlns:a16="http://schemas.microsoft.com/office/drawing/2014/main" id="{C41799AB-C0F1-4DD0-9771-6DB754EE6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239547" y="4861360"/>
              <a:ext cx="231607" cy="27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2" name="Cube 221">
              <a:extLst>
                <a:ext uri="{FF2B5EF4-FFF2-40B4-BE49-F238E27FC236}">
                  <a16:creationId xmlns:a16="http://schemas.microsoft.com/office/drawing/2014/main" id="{942E0ED0-1833-4351-BB77-400EBD4DA246}"/>
                </a:ext>
              </a:extLst>
            </p:cNvPr>
            <p:cNvSpPr/>
            <p:nvPr/>
          </p:nvSpPr>
          <p:spPr>
            <a:xfrm>
              <a:off x="930092" y="4884052"/>
              <a:ext cx="453667" cy="485929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3" name="図 49">
              <a:extLst>
                <a:ext uri="{FF2B5EF4-FFF2-40B4-BE49-F238E27FC236}">
                  <a16:creationId xmlns:a16="http://schemas.microsoft.com/office/drawing/2014/main" id="{253519A7-4914-464A-B061-CF1154FBC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985158" y="4961959"/>
              <a:ext cx="356861" cy="306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DC0F57A9-00A3-439B-804E-09306D358162}"/>
                </a:ext>
              </a:extLst>
            </p:cNvPr>
            <p:cNvSpPr/>
            <p:nvPr/>
          </p:nvSpPr>
          <p:spPr>
            <a:xfrm>
              <a:off x="347197" y="4371030"/>
              <a:ext cx="627185" cy="2586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Steps</a:t>
              </a:r>
            </a:p>
          </p:txBody>
        </p: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391627" y="1766714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2029342" y="1720942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3686847" y="1720942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5061050" y="1705071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6641735" y="1719160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8081834" y="1705070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9650836" y="1705069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7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11301473" y="1689986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94084" y="3396509"/>
            <a:ext cx="11624181" cy="851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defTabSz="914400">
              <a:buFont typeface="Wingdings" panose="05000000000000000000" pitchFamily="2" charset="2"/>
              <a:buChar char="v"/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OQC inspection result </a:t>
            </a:r>
            <a:r>
              <a:rPr lang="en-US" sz="1400" b="1" dirty="0">
                <a:solidFill>
                  <a:srgbClr val="FF0000"/>
                </a:solidFill>
              </a:rPr>
              <a:t>no link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ysClr val="windowText" lastClr="000000"/>
                </a:solidFill>
              </a:rPr>
              <a:t>FA &amp; SCM system, easy mistake.</a:t>
            </a:r>
          </a:p>
          <a:p>
            <a:pPr marL="285750" indent="-285750" defTabSz="914400">
              <a:buFont typeface="Wingdings" panose="05000000000000000000" pitchFamily="2" charset="2"/>
              <a:buChar char="v"/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All procedures are </a:t>
            </a:r>
            <a:r>
              <a:rPr lang="en-US" sz="1400" b="1" dirty="0">
                <a:solidFill>
                  <a:srgbClr val="FF0000"/>
                </a:solidFill>
              </a:rPr>
              <a:t>manual by Excel</a:t>
            </a:r>
            <a:r>
              <a:rPr lang="en-US" sz="1400" dirty="0">
                <a:solidFill>
                  <a:sysClr val="windowText" lastClr="000000"/>
                </a:solidFill>
              </a:rPr>
              <a:t>, loss time </a:t>
            </a:r>
            <a:r>
              <a:rPr lang="en-US" sz="1400" b="1" dirty="0">
                <a:solidFill>
                  <a:srgbClr val="FF0000"/>
                </a:solidFill>
              </a:rPr>
              <a:t>to traceability</a:t>
            </a:r>
            <a:r>
              <a:rPr lang="en-US" sz="1400" dirty="0">
                <a:solidFill>
                  <a:sysClr val="windowText" lastClr="000000"/>
                </a:solidFill>
              </a:rPr>
              <a:t>, and skip processes.</a:t>
            </a:r>
          </a:p>
          <a:p>
            <a:pPr marL="285750" lvl="0" indent="-285750" defTabSz="914400">
              <a:buFont typeface="Wingdings" panose="05000000000000000000" pitchFamily="2" charset="2"/>
              <a:buChar char="v"/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The results of the inspection process are </a:t>
            </a:r>
            <a:r>
              <a:rPr lang="en-US" sz="1400" b="1" dirty="0">
                <a:solidFill>
                  <a:srgbClr val="FF0000"/>
                </a:solidFill>
              </a:rPr>
              <a:t>manually stamped</a:t>
            </a:r>
            <a:r>
              <a:rPr lang="en-US" sz="1400" dirty="0">
                <a:solidFill>
                  <a:sysClr val="windowText" lastClr="000000"/>
                </a:solidFill>
              </a:rPr>
              <a:t>. Loss of time to stamp.</a:t>
            </a: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69942" y="5720750"/>
            <a:ext cx="326393" cy="373783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03519" y="5668200"/>
            <a:ext cx="326984" cy="374461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44501A20-BE45-4AC0-8583-6A8D23C014D5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Visualize System</a:t>
            </a:r>
          </a:p>
        </p:txBody>
      </p:sp>
    </p:spTree>
    <p:extLst>
      <p:ext uri="{BB962C8B-B14F-4D97-AF65-F5344CB8AC3E}">
        <p14:creationId xmlns:p14="http://schemas.microsoft.com/office/powerpoint/2010/main" val="177586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50832" y="428052"/>
            <a:ext cx="12071287" cy="2927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493520" y="896137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452861" y="137800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7814" y="1327129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0" name="ｸﾘｯﾌﾟ" r:id="rId3" imgW="768350" imgH="1003300" progId="MS_ClipArt_Gallery.2">
                    <p:embed/>
                  </p:oleObj>
                </mc:Choice>
                <mc:Fallback>
                  <p:oleObj name="ｸﾘｯﾌﾟ" r:id="rId3" imgW="768350" imgH="1003300" progId="MS_ClipArt_Gallery.2">
                    <p:embed/>
                    <p:pic>
                      <p:nvPicPr>
                        <p:cNvPr id="191" name="Object 808">
                          <a:extLst>
                            <a:ext uri="{FF2B5EF4-FFF2-40B4-BE49-F238E27FC236}">
                              <a16:creationId xmlns:a16="http://schemas.microsoft.com/office/drawing/2014/main" id="{980D731F-455D-42C6-A17C-3DE4D2320500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1806354" y="1890666"/>
            <a:ext cx="1185765" cy="34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3632685" y="979197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3780925" y="1411009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19" y="1492135"/>
            <a:ext cx="201274" cy="184565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2841636" y="782893"/>
            <a:ext cx="1041290" cy="442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inspection</a:t>
            </a: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3494444" y="1696498"/>
            <a:ext cx="465009" cy="295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FF0000"/>
                </a:solidFill>
                <a:latin typeface="Calibri" panose="020F0502020204030204"/>
              </a:rPr>
              <a:t>NG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4234210" y="1656299"/>
            <a:ext cx="465009" cy="390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0000CC"/>
                </a:solidFill>
                <a:latin typeface="Calibri" panose="020F0502020204030204"/>
              </a:rPr>
              <a:t>OK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4438840" y="2004255"/>
            <a:ext cx="0" cy="27317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9376535" y="3433956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304956" y="4953295"/>
            <a:ext cx="1021372" cy="240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636105" y="4519894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888467" y="4236179"/>
            <a:ext cx="832846" cy="386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" name="ｸﾘｯﾌﾟ" r:id="rId13" imgW="1666667" imgH="1695238" progId="">
                  <p:embed/>
                </p:oleObj>
              </mc:Choice>
              <mc:Fallback>
                <p:oleObj name="ｸﾘｯﾌﾟ" r:id="rId13" imgW="1666667" imgH="1695238" progId="">
                  <p:embed/>
                  <p:pic>
                    <p:nvPicPr>
                      <p:cNvPr id="1389" name="Object 1388">
                        <a:extLst>
                          <a:ext uri="{FF2B5EF4-FFF2-40B4-BE49-F238E27FC236}">
                            <a16:creationId xmlns:a16="http://schemas.microsoft.com/office/drawing/2014/main" id="{33DD7F3D-45B0-42EA-9FCE-60A5BDFF35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742779" y="4249860"/>
            <a:ext cx="1171657" cy="369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97346" y="950290"/>
            <a:ext cx="860153" cy="800591"/>
          </a:xfrm>
          <a:prstGeom prst="rect">
            <a:avLst/>
          </a:prstGeom>
        </p:spPr>
      </p:pic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10809927" y="1877442"/>
            <a:ext cx="1227564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physical stamp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755" y="3634640"/>
            <a:ext cx="2646794" cy="1278613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1555" y="2397097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42163" y="278231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30354" y="3263667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105051" y="4980085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813" y="5287411"/>
            <a:ext cx="2623881" cy="1452369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023142" y="4024126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559295" y="3484178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>
            <a:off x="8147595" y="3785024"/>
            <a:ext cx="840970" cy="22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743089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3726931" y="1991897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8355055" y="2014126"/>
            <a:ext cx="2391823" cy="71331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73840" y="5357351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6" y="4962762"/>
            <a:ext cx="1267042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64154" y="1653544"/>
            <a:ext cx="1567280" cy="298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</a:t>
            </a: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3291088" y="2341372"/>
            <a:ext cx="852407" cy="707542"/>
            <a:chOff x="5504256" y="4090272"/>
            <a:chExt cx="698169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4256" y="4197645"/>
              <a:ext cx="698169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FF00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 Location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016853"/>
            <a:ext cx="1095273" cy="354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2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4426244" y="128319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6344C0EE-0C12-45B5-A280-E4FCC11ACDF5}"/>
              </a:ext>
            </a:extLst>
          </p:cNvPr>
          <p:cNvSpPr/>
          <p:nvPr/>
        </p:nvSpPr>
        <p:spPr>
          <a:xfrm>
            <a:off x="4188969" y="927111"/>
            <a:ext cx="648262" cy="299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Steps</a:t>
            </a:r>
          </a:p>
        </p:txBody>
      </p:sp>
      <p:grpSp>
        <p:nvGrpSpPr>
          <p:cNvPr id="1384" name="Group 1383"/>
          <p:cNvGrpSpPr/>
          <p:nvPr/>
        </p:nvGrpSpPr>
        <p:grpSpPr>
          <a:xfrm>
            <a:off x="4713017" y="974383"/>
            <a:ext cx="4439522" cy="776498"/>
            <a:chOff x="4713017" y="974383"/>
            <a:chExt cx="3455339" cy="684335"/>
          </a:xfrm>
        </p:grpSpPr>
        <p:grpSp>
          <p:nvGrpSpPr>
            <p:cNvPr id="2" name="Group 1"/>
            <p:cNvGrpSpPr/>
            <p:nvPr/>
          </p:nvGrpSpPr>
          <p:grpSpPr>
            <a:xfrm>
              <a:off x="4713017" y="1066497"/>
              <a:ext cx="3432274" cy="552774"/>
              <a:chOff x="5211181" y="1105441"/>
              <a:chExt cx="3432274" cy="552774"/>
            </a:xfrm>
          </p:grpSpPr>
          <p:grpSp>
            <p:nvGrpSpPr>
              <p:cNvPr id="816" name="Group 815">
                <a:extLst>
                  <a:ext uri="{FF2B5EF4-FFF2-40B4-BE49-F238E27FC236}">
                    <a16:creationId xmlns:a16="http://schemas.microsoft.com/office/drawing/2014/main" id="{B08BD579-3007-4185-90D9-1ADAEC8ADF97}"/>
                  </a:ext>
                </a:extLst>
              </p:cNvPr>
              <p:cNvGrpSpPr/>
              <p:nvPr/>
            </p:nvGrpSpPr>
            <p:grpSpPr>
              <a:xfrm>
                <a:off x="5211181" y="1105929"/>
                <a:ext cx="2948967" cy="552286"/>
                <a:chOff x="0" y="0"/>
                <a:chExt cx="2005715" cy="336737"/>
              </a:xfrm>
            </p:grpSpPr>
            <p:cxnSp>
              <p:nvCxnSpPr>
                <p:cNvPr id="817" name="Straight Arrow Connector 816">
                  <a:extLst>
                    <a:ext uri="{FF2B5EF4-FFF2-40B4-BE49-F238E27FC236}">
                      <a16:creationId xmlns:a16="http://schemas.microsoft.com/office/drawing/2014/main" id="{B416C6CC-EC1F-46D8-AC04-A91879D7FA45}"/>
                    </a:ext>
                  </a:extLst>
                </p:cNvPr>
                <p:cNvCxnSpPr/>
                <p:nvPr/>
              </p:nvCxnSpPr>
              <p:spPr>
                <a:xfrm>
                  <a:off x="37477" y="170323"/>
                  <a:ext cx="196823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18" name="Group 817">
                  <a:extLst>
                    <a:ext uri="{FF2B5EF4-FFF2-40B4-BE49-F238E27FC236}">
                      <a16:creationId xmlns:a16="http://schemas.microsoft.com/office/drawing/2014/main" id="{A17D0B6C-5FEF-4450-B540-74C4F39E1DAB}"/>
                    </a:ext>
                  </a:extLst>
                </p:cNvPr>
                <p:cNvGrpSpPr/>
                <p:nvPr/>
              </p:nvGrpSpPr>
              <p:grpSpPr>
                <a:xfrm>
                  <a:off x="0" y="4483"/>
                  <a:ext cx="410310" cy="330013"/>
                  <a:chOff x="0" y="4483"/>
                  <a:chExt cx="441512" cy="330013"/>
                </a:xfrm>
              </p:grpSpPr>
              <p:sp>
                <p:nvSpPr>
                  <p:cNvPr id="840" name="Oval 839">
                    <a:extLst>
                      <a:ext uri="{FF2B5EF4-FFF2-40B4-BE49-F238E27FC236}">
                        <a16:creationId xmlns:a16="http://schemas.microsoft.com/office/drawing/2014/main" id="{C699D74B-35B1-43F5-AB16-CFA4208DE5A3}"/>
                      </a:ext>
                    </a:extLst>
                  </p:cNvPr>
                  <p:cNvSpPr/>
                  <p:nvPr/>
                </p:nvSpPr>
                <p:spPr>
                  <a:xfrm>
                    <a:off x="35174" y="4483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41" name="Rectangle 840">
                    <a:extLst>
                      <a:ext uri="{FF2B5EF4-FFF2-40B4-BE49-F238E27FC236}">
                        <a16:creationId xmlns:a16="http://schemas.microsoft.com/office/drawing/2014/main" id="{08873DD4-335E-4BCF-B37E-74A7EE4DFAC8}"/>
                      </a:ext>
                    </a:extLst>
                  </p:cNvPr>
                  <p:cNvSpPr/>
                  <p:nvPr/>
                </p:nvSpPr>
                <p:spPr>
                  <a:xfrm>
                    <a:off x="0" y="24096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9</a:t>
                    </a:r>
                  </a:p>
                </p:txBody>
              </p:sp>
            </p:grpSp>
            <p:grpSp>
              <p:nvGrpSpPr>
                <p:cNvPr id="819" name="Group 818">
                  <a:extLst>
                    <a:ext uri="{FF2B5EF4-FFF2-40B4-BE49-F238E27FC236}">
                      <a16:creationId xmlns:a16="http://schemas.microsoft.com/office/drawing/2014/main" id="{1D8E93A1-E8E2-421B-91E4-EA4A698A30A5}"/>
                    </a:ext>
                  </a:extLst>
                </p:cNvPr>
                <p:cNvGrpSpPr/>
                <p:nvPr/>
              </p:nvGrpSpPr>
              <p:grpSpPr>
                <a:xfrm>
                  <a:off x="360524" y="4483"/>
                  <a:ext cx="410310" cy="330013"/>
                  <a:chOff x="360524" y="4483"/>
                  <a:chExt cx="441512" cy="330013"/>
                </a:xfrm>
              </p:grpSpPr>
              <p:sp>
                <p:nvSpPr>
                  <p:cNvPr id="836" name="Oval 835">
                    <a:extLst>
                      <a:ext uri="{FF2B5EF4-FFF2-40B4-BE49-F238E27FC236}">
                        <a16:creationId xmlns:a16="http://schemas.microsoft.com/office/drawing/2014/main" id="{77B67C04-5CE8-425D-9146-2A5CD1808791}"/>
                      </a:ext>
                    </a:extLst>
                  </p:cNvPr>
                  <p:cNvSpPr/>
                  <p:nvPr/>
                </p:nvSpPr>
                <p:spPr>
                  <a:xfrm>
                    <a:off x="407756" y="4483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54D1B8A8-2B7E-424F-8284-03E5B9334A97}"/>
                      </a:ext>
                    </a:extLst>
                  </p:cNvPr>
                  <p:cNvSpPr/>
                  <p:nvPr/>
                </p:nvSpPr>
                <p:spPr>
                  <a:xfrm>
                    <a:off x="360524" y="12893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10</a:t>
                    </a:r>
                  </a:p>
                </p:txBody>
              </p:sp>
            </p:grpSp>
            <p:grpSp>
              <p:nvGrpSpPr>
                <p:cNvPr id="820" name="Group 819">
                  <a:extLst>
                    <a:ext uri="{FF2B5EF4-FFF2-40B4-BE49-F238E27FC236}">
                      <a16:creationId xmlns:a16="http://schemas.microsoft.com/office/drawing/2014/main" id="{90B9D219-5E7A-46C5-BCC8-3C0F6D237541}"/>
                    </a:ext>
                  </a:extLst>
                </p:cNvPr>
                <p:cNvGrpSpPr/>
                <p:nvPr/>
              </p:nvGrpSpPr>
              <p:grpSpPr>
                <a:xfrm>
                  <a:off x="770539" y="0"/>
                  <a:ext cx="410310" cy="330013"/>
                  <a:chOff x="770539" y="0"/>
                  <a:chExt cx="441512" cy="330013"/>
                </a:xfrm>
              </p:grpSpPr>
              <p:sp>
                <p:nvSpPr>
                  <p:cNvPr id="832" name="Oval 831">
                    <a:extLst>
                      <a:ext uri="{FF2B5EF4-FFF2-40B4-BE49-F238E27FC236}">
                        <a16:creationId xmlns:a16="http://schemas.microsoft.com/office/drawing/2014/main" id="{52D89B06-D9B8-4FB0-B21F-4E8D8AEA29E1}"/>
                      </a:ext>
                    </a:extLst>
                  </p:cNvPr>
                  <p:cNvSpPr/>
                  <p:nvPr/>
                </p:nvSpPr>
                <p:spPr>
                  <a:xfrm>
                    <a:off x="805714" y="0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21F13353-3194-4437-9487-DF7593270AEE}"/>
                      </a:ext>
                    </a:extLst>
                  </p:cNvPr>
                  <p:cNvSpPr/>
                  <p:nvPr/>
                </p:nvSpPr>
                <p:spPr>
                  <a:xfrm>
                    <a:off x="770539" y="19615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11</a:t>
                    </a:r>
                  </a:p>
                </p:txBody>
              </p:sp>
            </p:grpSp>
            <p:grpSp>
              <p:nvGrpSpPr>
                <p:cNvPr id="821" name="Group 820">
                  <a:extLst>
                    <a:ext uri="{FF2B5EF4-FFF2-40B4-BE49-F238E27FC236}">
                      <a16:creationId xmlns:a16="http://schemas.microsoft.com/office/drawing/2014/main" id="{6DFEF41F-1E6F-45F3-B608-18F6E387DD2A}"/>
                    </a:ext>
                  </a:extLst>
                </p:cNvPr>
                <p:cNvGrpSpPr/>
                <p:nvPr/>
              </p:nvGrpSpPr>
              <p:grpSpPr>
                <a:xfrm>
                  <a:off x="1158143" y="6724"/>
                  <a:ext cx="410310" cy="330013"/>
                  <a:chOff x="1158143" y="6724"/>
                  <a:chExt cx="441512" cy="330013"/>
                </a:xfrm>
              </p:grpSpPr>
              <p:sp>
                <p:nvSpPr>
                  <p:cNvPr id="827" name="Oval 826">
                    <a:extLst>
                      <a:ext uri="{FF2B5EF4-FFF2-40B4-BE49-F238E27FC236}">
                        <a16:creationId xmlns:a16="http://schemas.microsoft.com/office/drawing/2014/main" id="{597E5E5E-0B1F-463D-9B5E-FE5D2471D7A9}"/>
                      </a:ext>
                    </a:extLst>
                  </p:cNvPr>
                  <p:cNvSpPr/>
                  <p:nvPr/>
                </p:nvSpPr>
                <p:spPr>
                  <a:xfrm>
                    <a:off x="1193317" y="6724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FE904540-783B-4B97-8858-88F004D19325}"/>
                      </a:ext>
                    </a:extLst>
                  </p:cNvPr>
                  <p:cNvSpPr/>
                  <p:nvPr/>
                </p:nvSpPr>
                <p:spPr>
                  <a:xfrm>
                    <a:off x="1158143" y="26339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12</a:t>
                    </a:r>
                  </a:p>
                </p:txBody>
              </p:sp>
            </p:grpSp>
            <p:grpSp>
              <p:nvGrpSpPr>
                <p:cNvPr id="822" name="Group 821">
                  <a:extLst>
                    <a:ext uri="{FF2B5EF4-FFF2-40B4-BE49-F238E27FC236}">
                      <a16:creationId xmlns:a16="http://schemas.microsoft.com/office/drawing/2014/main" id="{1DA404EA-E603-48AF-90D5-7CA0BDEA188A}"/>
                    </a:ext>
                  </a:extLst>
                </p:cNvPr>
                <p:cNvGrpSpPr/>
                <p:nvPr/>
              </p:nvGrpSpPr>
              <p:grpSpPr>
                <a:xfrm>
                  <a:off x="1534661" y="2241"/>
                  <a:ext cx="410310" cy="330013"/>
                  <a:chOff x="1534661" y="2241"/>
                  <a:chExt cx="441512" cy="330013"/>
                </a:xfrm>
              </p:grpSpPr>
              <p:sp>
                <p:nvSpPr>
                  <p:cNvPr id="823" name="Oval 822">
                    <a:extLst>
                      <a:ext uri="{FF2B5EF4-FFF2-40B4-BE49-F238E27FC236}">
                        <a16:creationId xmlns:a16="http://schemas.microsoft.com/office/drawing/2014/main" id="{8C1C4A28-783E-4C81-BA78-85D32ACFDDC4}"/>
                      </a:ext>
                    </a:extLst>
                  </p:cNvPr>
                  <p:cNvSpPr/>
                  <p:nvPr/>
                </p:nvSpPr>
                <p:spPr>
                  <a:xfrm>
                    <a:off x="1581894" y="2241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24" name="Rectangle 823">
                    <a:extLst>
                      <a:ext uri="{FF2B5EF4-FFF2-40B4-BE49-F238E27FC236}">
                        <a16:creationId xmlns:a16="http://schemas.microsoft.com/office/drawing/2014/main" id="{99787885-3492-472A-B7B4-B36B297A8BC4}"/>
                      </a:ext>
                    </a:extLst>
                  </p:cNvPr>
                  <p:cNvSpPr/>
                  <p:nvPr/>
                </p:nvSpPr>
                <p:spPr>
                  <a:xfrm>
                    <a:off x="1534661" y="21856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 dirty="0">
                        <a:solidFill>
                          <a:sysClr val="windowText" lastClr="000000"/>
                        </a:solidFill>
                      </a:rPr>
                      <a:t>13</a:t>
                    </a:r>
                  </a:p>
                </p:txBody>
              </p:sp>
            </p:grpSp>
          </p:grpSp>
          <p:sp>
            <p:nvSpPr>
              <p:cNvPr id="843" name="Oval 842">
                <a:extLst>
                  <a:ext uri="{FF2B5EF4-FFF2-40B4-BE49-F238E27FC236}">
                    <a16:creationId xmlns:a16="http://schemas.microsoft.com/office/drawing/2014/main" id="{8C1C4A28-783E-4C81-BA78-85D32ACFDDC4}"/>
                  </a:ext>
                </a:extLst>
              </p:cNvPr>
              <p:cNvSpPr/>
              <p:nvPr/>
            </p:nvSpPr>
            <p:spPr>
              <a:xfrm>
                <a:off x="8167189" y="1105441"/>
                <a:ext cx="476266" cy="54125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14</a:t>
                </a:r>
              </a:p>
            </p:txBody>
          </p:sp>
        </p:grpSp>
        <p:cxnSp>
          <p:nvCxnSpPr>
            <p:cNvPr id="846" name="Straight Connector 845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7643286" y="1048453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Connector 846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7649103" y="1005816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Straight Connector 847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7026088" y="103146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Straight Connector 848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7031905" y="98883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Straight Connector 849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6464355" y="1017020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Straight Connector 859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6470172" y="974383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Straight Connector 860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5886818" y="103146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Straight Connector 861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5892635" y="98883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Straight Connector 863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5274559" y="1041586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Straight Connector 864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5280376" y="998949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Straight Connector 865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4727249" y="105741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Straight Connector 866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4733066" y="101478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6" name="Elbow Connector 1385"/>
          <p:cNvCxnSpPr>
            <a:endCxn id="1190" idx="0"/>
          </p:cNvCxnSpPr>
          <p:nvPr/>
        </p:nvCxnSpPr>
        <p:spPr>
          <a:xfrm>
            <a:off x="4961805" y="2805995"/>
            <a:ext cx="5782579" cy="627961"/>
          </a:xfrm>
          <a:prstGeom prst="bentConnector2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9533628" y="852379"/>
            <a:ext cx="1031135" cy="998830"/>
            <a:chOff x="0" y="1311572"/>
            <a:chExt cx="1152525" cy="1200150"/>
          </a:xfrm>
        </p:grpSpPr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0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1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2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3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4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78" name="Group 877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3993464" y="2336383"/>
            <a:ext cx="1048188" cy="707542"/>
            <a:chOff x="5430028" y="4090272"/>
            <a:chExt cx="858524" cy="415123"/>
          </a:xfrm>
        </p:grpSpPr>
        <p:pic>
          <p:nvPicPr>
            <p:cNvPr id="879" name="Picture 878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80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47" name="Elbow Connector 1446"/>
          <p:cNvCxnSpPr>
            <a:stCxn id="1149" idx="3"/>
          </p:cNvCxnSpPr>
          <p:nvPr/>
        </p:nvCxnSpPr>
        <p:spPr>
          <a:xfrm rot="10800000" flipV="1">
            <a:off x="3175640" y="1372432"/>
            <a:ext cx="347007" cy="202575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Arrow Connector 880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H="1">
            <a:off x="8279273" y="4988102"/>
            <a:ext cx="368240" cy="10178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Arrow Connector 881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>
            <a:off x="8751158" y="5043552"/>
            <a:ext cx="66054" cy="10338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Arrow Connector 882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932" idx="3"/>
          </p:cNvCxnSpPr>
          <p:nvPr/>
        </p:nvCxnSpPr>
        <p:spPr>
          <a:xfrm>
            <a:off x="8935341" y="5019331"/>
            <a:ext cx="55515" cy="7649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Arrow Connector 883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>
            <a:off x="10576054" y="1536158"/>
            <a:ext cx="671583" cy="1201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3AA274A5-8E5E-45F7-9FFA-14D6C8965643}"/>
              </a:ext>
            </a:extLst>
          </p:cNvPr>
          <p:cNvCxnSpPr/>
          <p:nvPr/>
        </p:nvCxnSpPr>
        <p:spPr>
          <a:xfrm>
            <a:off x="9473831" y="939910"/>
            <a:ext cx="1122267" cy="971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AD2E4C87-5F4C-4C3E-831E-105373CC3556}"/>
              </a:ext>
            </a:extLst>
          </p:cNvPr>
          <p:cNvCxnSpPr/>
          <p:nvPr/>
        </p:nvCxnSpPr>
        <p:spPr>
          <a:xfrm flipV="1">
            <a:off x="9441529" y="1098453"/>
            <a:ext cx="1263779" cy="6938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6" name="Rectangle 795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9445688" y="4120869"/>
            <a:ext cx="481252" cy="291585"/>
            <a:chOff x="7469574" y="3966357"/>
            <a:chExt cx="604402" cy="552039"/>
          </a:xfrm>
        </p:grpSpPr>
        <p:pic>
          <p:nvPicPr>
            <p:cNvPr id="798" name="Picture 797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99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00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9482186" y="3427131"/>
            <a:ext cx="481252" cy="291585"/>
            <a:chOff x="7469574" y="3966357"/>
            <a:chExt cx="604402" cy="552039"/>
          </a:xfrm>
        </p:grpSpPr>
        <p:pic>
          <p:nvPicPr>
            <p:cNvPr id="802" name="Picture 801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09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13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14" name="Group 813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9458109" y="4528249"/>
            <a:ext cx="481252" cy="291585"/>
            <a:chOff x="7469574" y="3966357"/>
            <a:chExt cx="604402" cy="552039"/>
          </a:xfrm>
        </p:grpSpPr>
        <p:pic>
          <p:nvPicPr>
            <p:cNvPr id="842" name="Picture 841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44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51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9450013" y="3802874"/>
            <a:ext cx="481252" cy="291585"/>
            <a:chOff x="7469574" y="3966357"/>
            <a:chExt cx="604402" cy="552039"/>
          </a:xfrm>
        </p:grpSpPr>
        <p:pic>
          <p:nvPicPr>
            <p:cNvPr id="875" name="Picture 874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76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77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10412104" y="4160735"/>
            <a:ext cx="481252" cy="291585"/>
            <a:chOff x="7469574" y="3966357"/>
            <a:chExt cx="604402" cy="552039"/>
          </a:xfrm>
        </p:grpSpPr>
        <p:pic>
          <p:nvPicPr>
            <p:cNvPr id="888" name="Picture 887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89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0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91" name="Group 890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10462670" y="3466997"/>
            <a:ext cx="481252" cy="291585"/>
            <a:chOff x="7469574" y="3966357"/>
            <a:chExt cx="604402" cy="552039"/>
          </a:xfrm>
        </p:grpSpPr>
        <p:pic>
          <p:nvPicPr>
            <p:cNvPr id="892" name="Picture 891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93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5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96" name="Group 895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10424525" y="4568115"/>
            <a:ext cx="481252" cy="291585"/>
            <a:chOff x="7469574" y="3966357"/>
            <a:chExt cx="604402" cy="552039"/>
          </a:xfrm>
        </p:grpSpPr>
        <p:pic>
          <p:nvPicPr>
            <p:cNvPr id="897" name="Picture 896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98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9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12" name="Group 1011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11343917" y="4189560"/>
            <a:ext cx="481252" cy="291585"/>
            <a:chOff x="7469574" y="3966357"/>
            <a:chExt cx="604402" cy="552039"/>
          </a:xfrm>
        </p:grpSpPr>
        <p:pic>
          <p:nvPicPr>
            <p:cNvPr id="1013" name="Picture 1012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14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15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16" name="Group 1015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11380415" y="3495822"/>
            <a:ext cx="481252" cy="291585"/>
            <a:chOff x="7469574" y="3966357"/>
            <a:chExt cx="604402" cy="552039"/>
          </a:xfrm>
        </p:grpSpPr>
        <p:pic>
          <p:nvPicPr>
            <p:cNvPr id="1017" name="Picture 1016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18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19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11356338" y="4596940"/>
            <a:ext cx="481252" cy="291585"/>
            <a:chOff x="7469574" y="3966357"/>
            <a:chExt cx="604402" cy="552039"/>
          </a:xfrm>
        </p:grpSpPr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26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27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46987" y="5220065"/>
            <a:ext cx="2719725" cy="1439557"/>
            <a:chOff x="8103115" y="1341603"/>
            <a:chExt cx="1852716" cy="2010654"/>
          </a:xfrm>
        </p:grpSpPr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0" name="Straight Connector 1029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10432476" y="3813521"/>
            <a:ext cx="481252" cy="291585"/>
            <a:chOff x="7469574" y="3966357"/>
            <a:chExt cx="604402" cy="552039"/>
          </a:xfrm>
        </p:grpSpPr>
        <p:pic>
          <p:nvPicPr>
            <p:cNvPr id="1035" name="Picture 1034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36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37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8" name="Picture 1037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87" y="3628810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8526025" y="3292363"/>
            <a:ext cx="767372" cy="240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area</a:t>
            </a:r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11371150" y="3839147"/>
            <a:ext cx="481252" cy="291585"/>
            <a:chOff x="7469574" y="3966357"/>
            <a:chExt cx="604402" cy="552039"/>
          </a:xfrm>
        </p:grpSpPr>
        <p:pic>
          <p:nvPicPr>
            <p:cNvPr id="1041" name="Picture 1040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42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43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9437646" y="3426375"/>
            <a:ext cx="1591012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9716696" y="3466137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Oval 1045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9744811" y="3874058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0753305" y="3576344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0710456" y="3928672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813" idx="2"/>
          </p:cNvCxnSpPr>
          <p:nvPr/>
        </p:nvCxnSpPr>
        <p:spPr>
          <a:xfrm flipV="1">
            <a:off x="9075340" y="3622446"/>
            <a:ext cx="647472" cy="409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Arrow Connector 1049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V="1">
            <a:off x="9170215" y="3927705"/>
            <a:ext cx="539218" cy="2142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Arrow Connector 1050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V="1">
            <a:off x="9172787" y="3675986"/>
            <a:ext cx="1502802" cy="5915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36" idx="8"/>
          </p:cNvCxnSpPr>
          <p:nvPr/>
        </p:nvCxnSpPr>
        <p:spPr>
          <a:xfrm flipV="1">
            <a:off x="9128002" y="4027548"/>
            <a:ext cx="1508238" cy="3929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Isosceles Triangle 1052">
            <a:extLst>
              <a:ext uri="{FF2B5EF4-FFF2-40B4-BE49-F238E27FC236}">
                <a16:creationId xmlns:a16="http://schemas.microsoft.com/office/drawing/2014/main" id="{FD166B66-E18E-48FF-A9FC-F274A4884D46}"/>
              </a:ext>
            </a:extLst>
          </p:cNvPr>
          <p:cNvSpPr/>
          <p:nvPr/>
        </p:nvSpPr>
        <p:spPr>
          <a:xfrm rot="10800000">
            <a:off x="5637336" y="2013375"/>
            <a:ext cx="2424893" cy="43071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3" name="Rectangle 1382"/>
          <p:cNvSpPr/>
          <p:nvPr/>
        </p:nvSpPr>
        <p:spPr>
          <a:xfrm>
            <a:off x="4670831" y="902358"/>
            <a:ext cx="4600516" cy="9183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0" name="Picture 89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7336" y="850992"/>
            <a:ext cx="781050" cy="733425"/>
          </a:xfrm>
          <a:prstGeom prst="rect">
            <a:avLst/>
          </a:prstGeom>
        </p:spPr>
      </p:pic>
      <p:sp>
        <p:nvSpPr>
          <p:cNvPr id="901" name="Oval 900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1247637" y="1618993"/>
            <a:ext cx="157141" cy="10455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52" name="Picture 751"/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49354" y="930894"/>
            <a:ext cx="296025" cy="339006"/>
          </a:xfrm>
          <a:prstGeom prst="rect">
            <a:avLst/>
          </a:prstGeom>
        </p:spPr>
      </p:pic>
      <p:sp>
        <p:nvSpPr>
          <p:cNvPr id="753" name="Rectangle 752">
            <a:extLst>
              <a:ext uri="{FF2B5EF4-FFF2-40B4-BE49-F238E27FC236}">
                <a16:creationId xmlns:a16="http://schemas.microsoft.com/office/drawing/2014/main" id="{E6BC0E60-2934-48C3-B69D-417580F46B22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Visualize System</a:t>
            </a:r>
          </a:p>
        </p:txBody>
      </p:sp>
    </p:spTree>
    <p:extLst>
      <p:ext uri="{BB962C8B-B14F-4D97-AF65-F5344CB8AC3E}">
        <p14:creationId xmlns:p14="http://schemas.microsoft.com/office/powerpoint/2010/main" val="3123941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Rectangle 795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E6BC0E60-2934-48C3-B69D-417580F46B22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Visualize System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AD01E63-89A2-489B-A510-17EE3EE71221}"/>
              </a:ext>
            </a:extLst>
          </p:cNvPr>
          <p:cNvGrpSpPr/>
          <p:nvPr/>
        </p:nvGrpSpPr>
        <p:grpSpPr>
          <a:xfrm>
            <a:off x="493305" y="858287"/>
            <a:ext cx="10912742" cy="1807738"/>
            <a:chOff x="238908" y="993037"/>
            <a:chExt cx="10591800" cy="180773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EAAC94-21AA-4C7C-93C7-C878D07CB008}"/>
                </a:ext>
              </a:extLst>
            </p:cNvPr>
            <p:cNvCxnSpPr>
              <a:cxnSpLocks/>
            </p:cNvCxnSpPr>
            <p:nvPr/>
          </p:nvCxnSpPr>
          <p:spPr>
            <a:xfrm>
              <a:off x="1634066" y="1351515"/>
              <a:ext cx="75560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5" name="Rectangle: Rounded Corners 754">
              <a:extLst>
                <a:ext uri="{FF2B5EF4-FFF2-40B4-BE49-F238E27FC236}">
                  <a16:creationId xmlns:a16="http://schemas.microsoft.com/office/drawing/2014/main" id="{D5446359-FFDA-44EA-A8AA-C8EFB55785F6}"/>
                </a:ext>
              </a:extLst>
            </p:cNvPr>
            <p:cNvSpPr/>
            <p:nvPr/>
          </p:nvSpPr>
          <p:spPr>
            <a:xfrm>
              <a:off x="771727" y="1138727"/>
              <a:ext cx="879273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</a:p>
          </p:txBody>
        </p:sp>
        <p:sp>
          <p:nvSpPr>
            <p:cNvPr id="756" name="Rectangle: Rounded Corners 755">
              <a:extLst>
                <a:ext uri="{FF2B5EF4-FFF2-40B4-BE49-F238E27FC236}">
                  <a16:creationId xmlns:a16="http://schemas.microsoft.com/office/drawing/2014/main" id="{AE067503-C4EE-40CF-AA34-0CE06B6EA9CC}"/>
                </a:ext>
              </a:extLst>
            </p:cNvPr>
            <p:cNvSpPr/>
            <p:nvPr/>
          </p:nvSpPr>
          <p:spPr>
            <a:xfrm>
              <a:off x="2382913" y="1138727"/>
              <a:ext cx="879273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WMS</a:t>
              </a:r>
            </a:p>
          </p:txBody>
        </p:sp>
        <p:sp>
          <p:nvSpPr>
            <p:cNvPr id="757" name="Rectangle: Rounded Corners 756">
              <a:extLst>
                <a:ext uri="{FF2B5EF4-FFF2-40B4-BE49-F238E27FC236}">
                  <a16:creationId xmlns:a16="http://schemas.microsoft.com/office/drawing/2014/main" id="{7A9F0512-B0D9-4EFC-86EC-902207AEE4A3}"/>
                </a:ext>
              </a:extLst>
            </p:cNvPr>
            <p:cNvSpPr/>
            <p:nvPr/>
          </p:nvSpPr>
          <p:spPr>
            <a:xfrm>
              <a:off x="3951415" y="1138727"/>
              <a:ext cx="1048607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 warehouse</a:t>
              </a:r>
            </a:p>
          </p:txBody>
        </p:sp>
        <p:sp>
          <p:nvSpPr>
            <p:cNvPr id="758" name="Rectangle: Rounded Corners 757">
              <a:extLst>
                <a:ext uri="{FF2B5EF4-FFF2-40B4-BE49-F238E27FC236}">
                  <a16:creationId xmlns:a16="http://schemas.microsoft.com/office/drawing/2014/main" id="{683BAF1C-B635-4B81-820B-E9930F59A030}"/>
                </a:ext>
              </a:extLst>
            </p:cNvPr>
            <p:cNvSpPr/>
            <p:nvPr/>
          </p:nvSpPr>
          <p:spPr>
            <a:xfrm>
              <a:off x="5688689" y="1126121"/>
              <a:ext cx="1048607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Combine F/G</a:t>
              </a:r>
            </a:p>
          </p:txBody>
        </p:sp>
        <p:sp>
          <p:nvSpPr>
            <p:cNvPr id="759" name="Rectangle: Rounded Corners 758">
              <a:extLst>
                <a:ext uri="{FF2B5EF4-FFF2-40B4-BE49-F238E27FC236}">
                  <a16:creationId xmlns:a16="http://schemas.microsoft.com/office/drawing/2014/main" id="{DCCCE944-B287-43D1-A091-9A86783DD5D9}"/>
                </a:ext>
              </a:extLst>
            </p:cNvPr>
            <p:cNvSpPr/>
            <p:nvPr/>
          </p:nvSpPr>
          <p:spPr>
            <a:xfrm>
              <a:off x="7511192" y="1130323"/>
              <a:ext cx="1048607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Report S/N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(Export SI)</a:t>
              </a:r>
            </a:p>
          </p:txBody>
        </p:sp>
        <p:sp>
          <p:nvSpPr>
            <p:cNvPr id="760" name="Rectangle: Rounded Corners 759">
              <a:extLst>
                <a:ext uri="{FF2B5EF4-FFF2-40B4-BE49-F238E27FC236}">
                  <a16:creationId xmlns:a16="http://schemas.microsoft.com/office/drawing/2014/main" id="{4D15D7CA-36F2-4411-BFD7-DC04EA57B804}"/>
                </a:ext>
              </a:extLst>
            </p:cNvPr>
            <p:cNvSpPr/>
            <p:nvPr/>
          </p:nvSpPr>
          <p:spPr>
            <a:xfrm>
              <a:off x="9207046" y="1138727"/>
              <a:ext cx="1048607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Shipment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1CEABF5-E75F-4D9B-A677-7919FBC5E07D}"/>
                </a:ext>
              </a:extLst>
            </p:cNvPr>
            <p:cNvSpPr/>
            <p:nvPr/>
          </p:nvSpPr>
          <p:spPr>
            <a:xfrm>
              <a:off x="2382913" y="2243771"/>
              <a:ext cx="879273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 system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5C8DD06-10C3-43D8-BDE6-64A2737F18C2}"/>
                </a:ext>
              </a:extLst>
            </p:cNvPr>
            <p:cNvCxnSpPr/>
            <p:nvPr/>
          </p:nvCxnSpPr>
          <p:spPr>
            <a:xfrm>
              <a:off x="2831016" y="1602007"/>
              <a:ext cx="0" cy="57671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D033F033-025A-4FCF-8AC4-F139C033F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6878" y="1605498"/>
              <a:ext cx="4745990" cy="832354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643BB0B0-DF4E-4A08-8A08-AB276F5EA3C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352551" y="1443094"/>
              <a:ext cx="845946" cy="1153666"/>
            </a:xfrm>
            <a:prstGeom prst="bentConnector3">
              <a:avLst>
                <a:gd name="adj1" fmla="val -36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1C0B1A-90C3-417B-BA46-9C1D75C0DA27}"/>
                </a:ext>
              </a:extLst>
            </p:cNvPr>
            <p:cNvSpPr/>
            <p:nvPr/>
          </p:nvSpPr>
          <p:spPr>
            <a:xfrm>
              <a:off x="4759129" y="2209391"/>
              <a:ext cx="2924162" cy="4611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u="sng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 IT</a:t>
              </a: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 </a:t>
              </a:r>
              <a:r>
                <a:rPr lang="en-US" sz="1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SCM compare S/N, if 1 S/N not yet OK </a:t>
              </a:r>
              <a:r>
                <a:rPr lang="en-US" sz="1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Cannot shipment for all</a:t>
              </a:r>
              <a:endPara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F6FDFD9-F02A-4935-AAFD-A8A92F840A14}"/>
                </a:ext>
              </a:extLst>
            </p:cNvPr>
            <p:cNvSpPr/>
            <p:nvPr/>
          </p:nvSpPr>
          <p:spPr>
            <a:xfrm>
              <a:off x="238908" y="993037"/>
              <a:ext cx="10591800" cy="1807738"/>
            </a:xfrm>
            <a:prstGeom prst="roundRect">
              <a:avLst>
                <a:gd name="adj" fmla="val 437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BC0B60-AA26-4C1D-B3D2-2B659D83E2AD}"/>
              </a:ext>
            </a:extLst>
          </p:cNvPr>
          <p:cNvGrpSpPr/>
          <p:nvPr/>
        </p:nvGrpSpPr>
        <p:grpSpPr>
          <a:xfrm>
            <a:off x="493305" y="3149651"/>
            <a:ext cx="10912742" cy="1789840"/>
            <a:chOff x="493305" y="3107719"/>
            <a:chExt cx="10912742" cy="178984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4B22E68-6A15-4C65-829E-1AB205105373}"/>
                </a:ext>
              </a:extLst>
            </p:cNvPr>
            <p:cNvGrpSpPr/>
            <p:nvPr/>
          </p:nvGrpSpPr>
          <p:grpSpPr>
            <a:xfrm>
              <a:off x="1152801" y="3230535"/>
              <a:ext cx="7494409" cy="1541748"/>
              <a:chOff x="1297844" y="3011458"/>
              <a:chExt cx="7201980" cy="1541748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3F89099-EA28-4503-A4B6-E444CD18CAA1}"/>
                  </a:ext>
                </a:extLst>
              </p:cNvPr>
              <p:cNvSpPr/>
              <p:nvPr/>
            </p:nvSpPr>
            <p:spPr>
              <a:xfrm>
                <a:off x="2201516" y="4127630"/>
                <a:ext cx="1048606" cy="42557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" tIns="0" rIns="27432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rPr>
                  <a:t>OQC system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3CD8FBB3-3D63-4D30-9F7E-844D1C602022}"/>
                  </a:ext>
                </a:extLst>
              </p:cNvPr>
              <p:cNvSpPr/>
              <p:nvPr/>
            </p:nvSpPr>
            <p:spPr>
              <a:xfrm>
                <a:off x="3951415" y="4127630"/>
                <a:ext cx="1048607" cy="42557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" tIns="0" rIns="27432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rPr>
                  <a:t>SCM warehouse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F717A82-6011-4AB3-91A8-6E217A4DFBC9}"/>
                  </a:ext>
                </a:extLst>
              </p:cNvPr>
              <p:cNvSpPr/>
              <p:nvPr/>
            </p:nvSpPr>
            <p:spPr>
              <a:xfrm>
                <a:off x="7451217" y="4127630"/>
                <a:ext cx="1048607" cy="42557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" tIns="0" rIns="27432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rPr>
                  <a:t>Shipment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911318C-C021-43F8-B218-0EC8EE798B10}"/>
                  </a:ext>
                </a:extLst>
              </p:cNvPr>
              <p:cNvCxnSpPr>
                <a:cxnSpLocks/>
                <a:stCxn id="24" idx="3"/>
                <a:endCxn id="25" idx="1"/>
              </p:cNvCxnSpPr>
              <p:nvPr/>
            </p:nvCxnSpPr>
            <p:spPr>
              <a:xfrm>
                <a:off x="3276952" y="4340418"/>
                <a:ext cx="647633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2967F964-A3B5-4900-BB01-D0DDC506D3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4673" y="4340418"/>
                <a:ext cx="654109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59AE15F-6A00-4A40-9BEA-A4ECB4F374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8097" y="4340418"/>
                <a:ext cx="64122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ED9E3252-E808-435C-BF9A-5B435A862189}"/>
                  </a:ext>
                </a:extLst>
              </p:cNvPr>
              <p:cNvCxnSpPr>
                <a:cxnSpLocks/>
                <a:endCxn id="37" idx="3"/>
              </p:cNvCxnSpPr>
              <p:nvPr/>
            </p:nvCxnSpPr>
            <p:spPr>
              <a:xfrm rot="16200000" flipV="1">
                <a:off x="5387275" y="3297859"/>
                <a:ext cx="945224" cy="797997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9A1B38A-BBCC-4F66-9664-C2C52B40D176}"/>
                  </a:ext>
                </a:extLst>
              </p:cNvPr>
              <p:cNvSpPr/>
              <p:nvPr/>
            </p:nvSpPr>
            <p:spPr>
              <a:xfrm>
                <a:off x="3490548" y="3011458"/>
                <a:ext cx="1970340" cy="42557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" tIns="0" rIns="27432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rPr>
                  <a:t>Send email excel file to SCM: Pallet ID, Model, S/N</a:t>
                </a: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30367378-B016-41B2-9470-F001C5B6E282}"/>
                  </a:ext>
                </a:extLst>
              </p:cNvPr>
              <p:cNvSpPr/>
              <p:nvPr/>
            </p:nvSpPr>
            <p:spPr>
              <a:xfrm>
                <a:off x="5701316" y="4127630"/>
                <a:ext cx="1048607" cy="42557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" tIns="0" rIns="27432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rPr>
                  <a:t>Jupiter</a:t>
                </a:r>
              </a:p>
            </p:txBody>
          </p: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6059E23F-9920-449D-87FE-C8F982998D8F}"/>
                  </a:ext>
                </a:extLst>
              </p:cNvPr>
              <p:cNvCxnSpPr>
                <a:cxnSpLocks/>
                <a:stCxn id="37" idx="1"/>
                <a:endCxn id="24" idx="0"/>
              </p:cNvCxnSpPr>
              <p:nvPr/>
            </p:nvCxnSpPr>
            <p:spPr>
              <a:xfrm rot="10800000" flipV="1">
                <a:off x="2725820" y="3224246"/>
                <a:ext cx="764729" cy="903384"/>
              </a:xfrm>
              <a:prstGeom prst="bentConnector2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5AEF1B2-81DB-452E-A6D7-68F345628302}"/>
                  </a:ext>
                </a:extLst>
              </p:cNvPr>
              <p:cNvSpPr/>
              <p:nvPr/>
            </p:nvSpPr>
            <p:spPr>
              <a:xfrm>
                <a:off x="1297844" y="3539865"/>
                <a:ext cx="2842729" cy="42557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u="sng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Function IT</a:t>
                </a: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 </a:t>
                </a:r>
                <a:r>
                  <a:rPr lang="en-US" sz="12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SCM compare S/N, if 1 S/N not yet OK </a:t>
                </a:r>
                <a:r>
                  <a:rPr lang="en-US" sz="12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 Cannot shipment for all</a:t>
                </a:r>
                <a:endParaRPr lang="en-US" sz="1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F54F382-4937-42E0-AF63-73F4A375FDDB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4438255" y="3451047"/>
                <a:ext cx="0" cy="66312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A1087025-3831-4127-B917-AE9EB9103D5E}"/>
                </a:ext>
              </a:extLst>
            </p:cNvPr>
            <p:cNvSpPr/>
            <p:nvPr/>
          </p:nvSpPr>
          <p:spPr>
            <a:xfrm>
              <a:off x="493305" y="3107719"/>
              <a:ext cx="10912742" cy="1789840"/>
            </a:xfrm>
            <a:prstGeom prst="roundRect">
              <a:avLst>
                <a:gd name="adj" fmla="val 437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DA4E445-31D0-4CF4-8C21-B840E3195E99}"/>
              </a:ext>
            </a:extLst>
          </p:cNvPr>
          <p:cNvSpPr/>
          <p:nvPr/>
        </p:nvSpPr>
        <p:spPr>
          <a:xfrm>
            <a:off x="381799" y="489815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Shipment to Market from SCM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865960-3061-422F-B25B-385A94600AA2}"/>
              </a:ext>
            </a:extLst>
          </p:cNvPr>
          <p:cNvSpPr/>
          <p:nvPr/>
        </p:nvSpPr>
        <p:spPr>
          <a:xfrm>
            <a:off x="493305" y="2790955"/>
            <a:ext cx="4025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Shipment to Market from Jupiter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36646CC-F0A4-4938-BF1E-E257E4C90EF6}"/>
              </a:ext>
            </a:extLst>
          </p:cNvPr>
          <p:cNvSpPr/>
          <p:nvPr/>
        </p:nvSpPr>
        <p:spPr>
          <a:xfrm>
            <a:off x="493304" y="5121076"/>
            <a:ext cx="10912743" cy="1601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Request:</a:t>
            </a:r>
          </a:p>
          <a:p>
            <a:endParaRPr lang="en-US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: Auto indicate S/N OK or not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: Confirm with H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Đạo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about Report S/N (SI)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: Add function of OQC for SCM</a:t>
            </a:r>
          </a:p>
        </p:txBody>
      </p:sp>
    </p:spTree>
    <p:extLst>
      <p:ext uri="{BB962C8B-B14F-4D97-AF65-F5344CB8AC3E}">
        <p14:creationId xmlns:p14="http://schemas.microsoft.com/office/powerpoint/2010/main" val="3990295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Rectangle 795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E6BC0E60-2934-48C3-B69D-417580F46B22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Visualize System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CA3AAD5-1A8B-4628-AE31-8FCB0A878DDE}"/>
              </a:ext>
            </a:extLst>
          </p:cNvPr>
          <p:cNvSpPr/>
          <p:nvPr/>
        </p:nvSpPr>
        <p:spPr>
          <a:xfrm>
            <a:off x="571501" y="1089498"/>
            <a:ext cx="11037358" cy="5044602"/>
          </a:xfrm>
          <a:prstGeom prst="roundRect">
            <a:avLst>
              <a:gd name="adj" fmla="val 5084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en-US" sz="3600" b="1" u="sng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3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3600" b="1" u="sng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họp</a:t>
            </a:r>
            <a:r>
              <a:rPr lang="en-US" sz="3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20-Dec-24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họp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(6-Dec-24)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Thảo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lot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OQC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lot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Thảo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bên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234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FC1815-44FE-403A-9E1E-00831953AFA4}"/>
              </a:ext>
            </a:extLst>
          </p:cNvPr>
          <p:cNvSpPr/>
          <p:nvPr/>
        </p:nvSpPr>
        <p:spPr>
          <a:xfrm>
            <a:off x="0" y="3133"/>
            <a:ext cx="12192000" cy="371608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EEFD7F1E-0079-4439-B145-F38CC9E85AE9}"/>
              </a:ext>
            </a:extLst>
          </p:cNvPr>
          <p:cNvSpPr/>
          <p:nvPr/>
        </p:nvSpPr>
        <p:spPr>
          <a:xfrm>
            <a:off x="61964" y="4973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4775E3-3684-4484-A4E1-F80A3E329DAB}"/>
              </a:ext>
            </a:extLst>
          </p:cNvPr>
          <p:cNvSpPr/>
          <p:nvPr/>
        </p:nvSpPr>
        <p:spPr>
          <a:xfrm>
            <a:off x="9502" y="8335"/>
            <a:ext cx="12131140" cy="36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E-map at FA warehouse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197CC9-0DDA-4FAD-9AD0-A949C0FE9BE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61E4A8-E4E9-4646-B5FE-29DEF9D0545F}"/>
              </a:ext>
            </a:extLst>
          </p:cNvPr>
          <p:cNvGrpSpPr/>
          <p:nvPr/>
        </p:nvGrpSpPr>
        <p:grpSpPr>
          <a:xfrm>
            <a:off x="749328" y="1185466"/>
            <a:ext cx="2597095" cy="5150641"/>
            <a:chOff x="906226" y="828675"/>
            <a:chExt cx="3045298" cy="5715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2863DE5-1932-47C4-BDEA-B717C66F6199}"/>
                </a:ext>
              </a:extLst>
            </p:cNvPr>
            <p:cNvSpPr/>
            <p:nvPr/>
          </p:nvSpPr>
          <p:spPr>
            <a:xfrm>
              <a:off x="906226" y="828675"/>
              <a:ext cx="1522649" cy="5715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10 Pallets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B3A1D40-50F7-4E54-9956-FAF016D90923}"/>
                </a:ext>
              </a:extLst>
            </p:cNvPr>
            <p:cNvSpPr/>
            <p:nvPr/>
          </p:nvSpPr>
          <p:spPr>
            <a:xfrm>
              <a:off x="2428875" y="828675"/>
              <a:ext cx="1522649" cy="5715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10 Pallets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7F8396A-FFEF-48CA-8EC9-EAF5CB02FFD3}"/>
              </a:ext>
            </a:extLst>
          </p:cNvPr>
          <p:cNvSpPr/>
          <p:nvPr/>
        </p:nvSpPr>
        <p:spPr>
          <a:xfrm>
            <a:off x="1401825" y="803774"/>
            <a:ext cx="1557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OK product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6224C5B-8F87-4787-8761-44A9641F6C84}"/>
              </a:ext>
            </a:extLst>
          </p:cNvPr>
          <p:cNvGrpSpPr/>
          <p:nvPr/>
        </p:nvGrpSpPr>
        <p:grpSpPr>
          <a:xfrm>
            <a:off x="4660928" y="1185466"/>
            <a:ext cx="2597095" cy="5150641"/>
            <a:chOff x="906226" y="828675"/>
            <a:chExt cx="3045298" cy="57150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06E0917-2D52-428F-933C-F6924A43D274}"/>
                </a:ext>
              </a:extLst>
            </p:cNvPr>
            <p:cNvSpPr/>
            <p:nvPr/>
          </p:nvSpPr>
          <p:spPr>
            <a:xfrm>
              <a:off x="906226" y="828675"/>
              <a:ext cx="1522649" cy="5715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10 Pallets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32625A0-84E2-47D8-91EF-32E69CDA5546}"/>
                </a:ext>
              </a:extLst>
            </p:cNvPr>
            <p:cNvSpPr/>
            <p:nvPr/>
          </p:nvSpPr>
          <p:spPr>
            <a:xfrm>
              <a:off x="2428875" y="828675"/>
              <a:ext cx="1522649" cy="5715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10 Pallets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C6722B5C-5329-476D-9610-D5C9849BCBC1}"/>
              </a:ext>
            </a:extLst>
          </p:cNvPr>
          <p:cNvSpPr/>
          <p:nvPr/>
        </p:nvSpPr>
        <p:spPr>
          <a:xfrm>
            <a:off x="4371368" y="533933"/>
            <a:ext cx="2962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warehouse (Waiting Pallet ID)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DA6E9A-A431-48F2-A73C-2C246BFB76FC}"/>
              </a:ext>
            </a:extLst>
          </p:cNvPr>
          <p:cNvGrpSpPr/>
          <p:nvPr/>
        </p:nvGrpSpPr>
        <p:grpSpPr>
          <a:xfrm>
            <a:off x="8547128" y="3581400"/>
            <a:ext cx="2597095" cy="2754706"/>
            <a:chOff x="906226" y="828675"/>
            <a:chExt cx="3045298" cy="5715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3B8923-3273-4A26-9EBD-A4C1F5ADA6A2}"/>
                </a:ext>
              </a:extLst>
            </p:cNvPr>
            <p:cNvSpPr/>
            <p:nvPr/>
          </p:nvSpPr>
          <p:spPr>
            <a:xfrm>
              <a:off x="906226" y="828675"/>
              <a:ext cx="1522649" cy="5715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5 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Pallets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5509A2-4CF2-44C0-B0CB-DFAA8BA1571E}"/>
                </a:ext>
              </a:extLst>
            </p:cNvPr>
            <p:cNvSpPr/>
            <p:nvPr/>
          </p:nvSpPr>
          <p:spPr>
            <a:xfrm>
              <a:off x="2428875" y="828675"/>
              <a:ext cx="1522649" cy="5715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5 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Pallets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135334B-2D64-435F-9D4A-C465BC678748}"/>
              </a:ext>
            </a:extLst>
          </p:cNvPr>
          <p:cNvSpPr/>
          <p:nvPr/>
        </p:nvSpPr>
        <p:spPr>
          <a:xfrm>
            <a:off x="8486677" y="2929867"/>
            <a:ext cx="27994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FA warehouse</a:t>
            </a:r>
          </a:p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Waiting AQ2/NG FG)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141157-B7FC-4064-941F-06189CA20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36" y="6035176"/>
            <a:ext cx="477479" cy="446641"/>
          </a:xfrm>
          <a:prstGeom prst="rect">
            <a:avLst/>
          </a:prstGeom>
          <a:ln w="28575"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877D86-A957-4DD8-B5EC-E2136ABBDD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736" y="6035176"/>
            <a:ext cx="477479" cy="446641"/>
          </a:xfrm>
          <a:prstGeom prst="rect">
            <a:avLst/>
          </a:prstGeom>
          <a:ln w="285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7F74F1-A58F-4AF9-ABFA-138F2A93EB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36" y="6060576"/>
            <a:ext cx="477479" cy="446641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008343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FC1815-44FE-403A-9E1E-00831953AFA4}"/>
              </a:ext>
            </a:extLst>
          </p:cNvPr>
          <p:cNvSpPr/>
          <p:nvPr/>
        </p:nvSpPr>
        <p:spPr>
          <a:xfrm>
            <a:off x="0" y="3133"/>
            <a:ext cx="12192000" cy="371608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4775E3-3684-4484-A4E1-F80A3E329DAB}"/>
              </a:ext>
            </a:extLst>
          </p:cNvPr>
          <p:cNvSpPr/>
          <p:nvPr/>
        </p:nvSpPr>
        <p:spPr>
          <a:xfrm>
            <a:off x="9502" y="8335"/>
            <a:ext cx="12131140" cy="36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E-map at FA warehouse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197CC9-0DDA-4FAD-9AD0-A949C0FE9BE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D296F-B5F2-4096-930B-D1B2E2A7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7" y="1321498"/>
            <a:ext cx="11759166" cy="481501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E3FAB7D-F273-464F-B4A3-790A02A449DB}"/>
              </a:ext>
            </a:extLst>
          </p:cNvPr>
          <p:cNvSpPr/>
          <p:nvPr/>
        </p:nvSpPr>
        <p:spPr>
          <a:xfrm>
            <a:off x="60302" y="663453"/>
            <a:ext cx="55219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u="sn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Nội</a:t>
            </a:r>
            <a:r>
              <a:rPr lang="en-U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 dung </a:t>
            </a:r>
            <a:r>
              <a:rPr lang="en-US" sz="2000" b="1" u="sn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công</a:t>
            </a:r>
            <a:r>
              <a:rPr lang="en-U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000" b="1" u="sn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việc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90735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Rule to Judge 1 LOT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048AF6-C993-4AB7-8655-A1A04777DB8C}"/>
              </a:ext>
            </a:extLst>
          </p:cNvPr>
          <p:cNvGrpSpPr/>
          <p:nvPr/>
        </p:nvGrpSpPr>
        <p:grpSpPr>
          <a:xfrm>
            <a:off x="844942" y="4843650"/>
            <a:ext cx="10291839" cy="1639776"/>
            <a:chOff x="931333" y="4041775"/>
            <a:chExt cx="10291839" cy="18711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501DC0-52F0-4F3F-982C-7CDC6C0875A5}"/>
                </a:ext>
              </a:extLst>
            </p:cNvPr>
            <p:cNvSpPr/>
            <p:nvPr/>
          </p:nvSpPr>
          <p:spPr>
            <a:xfrm>
              <a:off x="1209676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en-US" sz="1400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st</a:t>
              </a:r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09AE87-6763-4A48-B6D6-ED4773C37723}"/>
                </a:ext>
              </a:extLst>
            </p:cNvPr>
            <p:cNvSpPr/>
            <p:nvPr/>
          </p:nvSpPr>
          <p:spPr>
            <a:xfrm>
              <a:off x="3048415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en-US" sz="1400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nd</a:t>
              </a:r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5EF99E-8A08-43B0-AA6F-2AC96D8305CF}"/>
                </a:ext>
              </a:extLst>
            </p:cNvPr>
            <p:cNvSpPr/>
            <p:nvPr/>
          </p:nvSpPr>
          <p:spPr>
            <a:xfrm>
              <a:off x="6051884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 sample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0A429F-6574-4D08-AE99-EF3541195FC2}"/>
                </a:ext>
              </a:extLst>
            </p:cNvPr>
            <p:cNvSpPr/>
            <p:nvPr/>
          </p:nvSpPr>
          <p:spPr>
            <a:xfrm>
              <a:off x="4895592" y="4343401"/>
              <a:ext cx="981787" cy="5524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……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F78C015-6BF0-4F29-8849-7C25DC52F48B}"/>
                </a:ext>
              </a:extLst>
            </p:cNvPr>
            <p:cNvCxnSpPr/>
            <p:nvPr/>
          </p:nvCxnSpPr>
          <p:spPr>
            <a:xfrm>
              <a:off x="204601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CBFAC5-9C10-4C74-82A2-BC1C771A3DAD}"/>
                </a:ext>
              </a:extLst>
            </p:cNvPr>
            <p:cNvSpPr/>
            <p:nvPr/>
          </p:nvSpPr>
          <p:spPr>
            <a:xfrm>
              <a:off x="152107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sz="14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BA37D1-2E98-4099-A475-BB15E336F0E8}"/>
                </a:ext>
              </a:extLst>
            </p:cNvPr>
            <p:cNvCxnSpPr/>
            <p:nvPr/>
          </p:nvCxnSpPr>
          <p:spPr>
            <a:xfrm>
              <a:off x="385957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DAB59A-6C49-4AE7-83D0-1F1481E198A5}"/>
                </a:ext>
              </a:extLst>
            </p:cNvPr>
            <p:cNvSpPr/>
            <p:nvPr/>
          </p:nvSpPr>
          <p:spPr>
            <a:xfrm>
              <a:off x="333463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sz="14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CA4862-BE56-49AC-B91D-DEBC9AD198A1}"/>
                </a:ext>
              </a:extLst>
            </p:cNvPr>
            <p:cNvCxnSpPr/>
            <p:nvPr/>
          </p:nvCxnSpPr>
          <p:spPr>
            <a:xfrm>
              <a:off x="691773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3D8F66-8ED2-4D33-BE81-29413E0A21AC}"/>
                </a:ext>
              </a:extLst>
            </p:cNvPr>
            <p:cNvSpPr/>
            <p:nvPr/>
          </p:nvSpPr>
          <p:spPr>
            <a:xfrm>
              <a:off x="639279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sz="14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07DA02A-5BDD-4BB0-9417-14E90D25CBCB}"/>
                </a:ext>
              </a:extLst>
            </p:cNvPr>
            <p:cNvSpPr/>
            <p:nvPr/>
          </p:nvSpPr>
          <p:spPr>
            <a:xfrm>
              <a:off x="931333" y="4041775"/>
              <a:ext cx="712046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2D71959B-1C3E-4ED6-A359-42DE3829D96F}"/>
                </a:ext>
              </a:extLst>
            </p:cNvPr>
            <p:cNvSpPr/>
            <p:nvPr/>
          </p:nvSpPr>
          <p:spPr>
            <a:xfrm>
              <a:off x="8175795" y="4577292"/>
              <a:ext cx="361145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98F526-6693-4483-8440-DE5B54ECA7D5}"/>
                </a:ext>
              </a:extLst>
            </p:cNvPr>
            <p:cNvSpPr/>
            <p:nvPr/>
          </p:nvSpPr>
          <p:spPr>
            <a:xfrm>
              <a:off x="8863954" y="4343401"/>
              <a:ext cx="2291148" cy="552450"/>
            </a:xfrm>
            <a:prstGeom prst="rect">
              <a:avLst/>
            </a:prstGeom>
            <a:solidFill>
              <a:srgbClr val="0000CC"/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Judgment for Lot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53C527A-915C-4AF6-9883-A1ABEB379015}"/>
                </a:ext>
              </a:extLst>
            </p:cNvPr>
            <p:cNvCxnSpPr/>
            <p:nvPr/>
          </p:nvCxnSpPr>
          <p:spPr>
            <a:xfrm>
              <a:off x="9914935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00476C-7723-450C-88F5-583BA0A20266}"/>
                </a:ext>
              </a:extLst>
            </p:cNvPr>
            <p:cNvSpPr/>
            <p:nvPr/>
          </p:nvSpPr>
          <p:spPr>
            <a:xfrm>
              <a:off x="9386476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sz="14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754FEE1-0691-450C-AC19-822485FD1905}"/>
                </a:ext>
              </a:extLst>
            </p:cNvPr>
            <p:cNvSpPr/>
            <p:nvPr/>
          </p:nvSpPr>
          <p:spPr>
            <a:xfrm>
              <a:off x="8641545" y="4041775"/>
              <a:ext cx="258162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E84F0A6-97BF-447B-B1AB-71E112DC8D74}"/>
              </a:ext>
            </a:extLst>
          </p:cNvPr>
          <p:cNvSpPr/>
          <p:nvPr/>
        </p:nvSpPr>
        <p:spPr>
          <a:xfrm>
            <a:off x="234684" y="483106"/>
            <a:ext cx="11714883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 dirty="0"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Identify 1 lot</a:t>
            </a:r>
            <a:r>
              <a:rPr lang="en-US" sz="1600" b="1" dirty="0"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There is another model to insert running while current model is running 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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Switching model time is counted a new lot (Lot: Change another model or finish working shift)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If during FA running, happen NG 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nếu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cần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thiết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thì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OQC 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sẽ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chia lot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Trong tr</a:t>
            </a:r>
            <a:r>
              <a:rPr lang="vi-VN" sz="1600" dirty="0">
                <a:latin typeface="Meiryo" panose="020B0604030504040204" pitchFamily="34" charset="-128"/>
                <a:ea typeface="Meiryo" panose="020B0604030504040204" pitchFamily="34" charset="-128"/>
              </a:rPr>
              <a:t>ư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ờng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hợp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OQC 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muốn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gộp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lô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thì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sẽ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áp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dụng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tiêu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chuẩn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l</a:t>
            </a:r>
            <a:r>
              <a:rPr lang="vi-VN" sz="1600" dirty="0">
                <a:latin typeface="Meiryo" panose="020B0604030504040204" pitchFamily="34" charset="-128"/>
                <a:ea typeface="Meiryo" panose="020B0604030504040204" pitchFamily="34" charset="-128"/>
              </a:rPr>
              <a:t>ô kết hợp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(Lô 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kết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hợp</a:t>
            </a:r>
            <a:r>
              <a:rPr lang="vi-VN" sz="1600" dirty="0">
                <a:latin typeface="Meiryo" panose="020B0604030504040204" pitchFamily="34" charset="-128"/>
                <a:ea typeface="Meiryo" panose="020B0604030504040204" pitchFamily="34" charset="-128"/>
              </a:rPr>
              <a:t> được tính trong trường hợp 1 model sản xuất liên tục của các ngày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vi-VN" sz="1600" dirty="0">
                <a:latin typeface="Meiryo" panose="020B0604030504040204" pitchFamily="34" charset="-128"/>
                <a:ea typeface="Meiryo" panose="020B0604030504040204" pitchFamily="34" charset="-128"/>
              </a:rPr>
              <a:t>liền kề (thông thường là 1 tuần)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và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chất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l</a:t>
            </a:r>
            <a:r>
              <a:rPr lang="vi-VN" sz="1600" dirty="0">
                <a:latin typeface="Meiryo" panose="020B0604030504040204" pitchFamily="34" charset="-128"/>
                <a:ea typeface="Meiryo" panose="020B0604030504040204" pitchFamily="34" charset="-128"/>
              </a:rPr>
              <a:t>ư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ợng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phải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ổn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định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A15DA7-C3C4-447D-B69C-F8C19DB25396}"/>
              </a:ext>
            </a:extLst>
          </p:cNvPr>
          <p:cNvSpPr/>
          <p:nvPr/>
        </p:nvSpPr>
        <p:spPr>
          <a:xfrm>
            <a:off x="234684" y="3020010"/>
            <a:ext cx="11714883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 dirty="0"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Judgment 1 lot</a:t>
            </a:r>
            <a:r>
              <a:rPr lang="en-US" sz="1600" b="1" dirty="0"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OQC will judge lot after finish inspection all sample Q'ty regardless of whether production has ended 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 Condition: OQC finish sample Q’ty + FA finish production + FA/OQC no happen NG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(Including Characteristic, Specification, Reliability sampling finished)</a:t>
            </a:r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729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A497B8-E5F4-477A-A021-910B8393A6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334" y="1710438"/>
            <a:ext cx="4518455" cy="12442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191574" y="1380436"/>
            <a:ext cx="47141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SCM send inventory &amp; shipment plan</a:t>
            </a:r>
            <a:endParaRPr lang="en-US" sz="14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94554C5-6379-4EBE-AD15-898C02CCDF51}"/>
              </a:ext>
            </a:extLst>
          </p:cNvPr>
          <p:cNvSpPr/>
          <p:nvPr/>
        </p:nvSpPr>
        <p:spPr>
          <a:xfrm rot="5400000">
            <a:off x="2539018" y="2852355"/>
            <a:ext cx="132254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94A8A-BA1B-4AA2-B3FC-3A94459843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587" y="3534812"/>
            <a:ext cx="5190763" cy="14753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1A7F40-3623-4EC2-B529-A4237831AC7E}"/>
              </a:ext>
            </a:extLst>
          </p:cNvPr>
          <p:cNvSpPr/>
          <p:nvPr/>
        </p:nvSpPr>
        <p:spPr>
          <a:xfrm>
            <a:off x="211894" y="3227035"/>
            <a:ext cx="4751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FA update inventory &amp; shipment plan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① Confirm shortage shipment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6E09D44F-B372-4F09-A03D-826E6D6B5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2C265C8D-82A1-4F3C-BC45-B362E98D0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E50612-A4A3-479B-9E9D-2FC9C872FFA1}"/>
              </a:ext>
            </a:extLst>
          </p:cNvPr>
          <p:cNvSpPr/>
          <p:nvPr/>
        </p:nvSpPr>
        <p:spPr>
          <a:xfrm>
            <a:off x="6019274" y="1724433"/>
            <a:ext cx="6052223" cy="2650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priority shipment model to announce OQC pick up inspection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details: Ship by Board/Air, Stock Q'ty, shipment Q’ty, Minus product compare vs shipment plan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Minus product: Q’ty, Reason, when re-running (need indicate)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 case production plan be changed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Auto refresh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Classify type of product and display : EMC, PP, PMP and can shipment or not (Ex: PP cannot shipment..)</a:t>
            </a: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0010AE81-EC6D-440D-BA6A-C18B34B1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5861021"/>
            <a:ext cx="5828801" cy="893523"/>
          </a:xfrm>
          <a:prstGeom prst="roundRect">
            <a:avLst>
              <a:gd name="adj" fmla="val 23272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5 mins/day*4 BD/BU =20 mins/day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A1651143-20DC-46C9-82FC-1C39F356A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274" y="5861021"/>
            <a:ext cx="6052223" cy="893523"/>
          </a:xfrm>
          <a:prstGeom prst="roundRect">
            <a:avLst>
              <a:gd name="adj" fmla="val 21425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 time: 20 mins/day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834C51-CFF1-48CB-BB1B-87017936EE00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OQC confirm shipment plan to focus priority shipment models by manual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52A12C1-9719-496B-95EC-A03A649BCD0F}"/>
              </a:ext>
            </a:extLst>
          </p:cNvPr>
          <p:cNvSpPr/>
          <p:nvPr/>
        </p:nvSpPr>
        <p:spPr>
          <a:xfrm rot="5400000">
            <a:off x="2650878" y="4839786"/>
            <a:ext cx="123831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9C3330-C972-4113-8EFB-CD4BEC500CC3}"/>
              </a:ext>
            </a:extLst>
          </p:cNvPr>
          <p:cNvSpPr/>
          <p:nvPr/>
        </p:nvSpPr>
        <p:spPr>
          <a:xfrm>
            <a:off x="133073" y="5254625"/>
            <a:ext cx="58012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3: OQC input shipment info to focus check priority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8926B7-B1A1-4554-9894-27D3082B940C}"/>
              </a:ext>
            </a:extLst>
          </p:cNvPr>
          <p:cNvSpPr/>
          <p:nvPr/>
        </p:nvSpPr>
        <p:spPr>
          <a:xfrm>
            <a:off x="6061521" y="1445296"/>
            <a:ext cx="60522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Request system will be displayed details: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EF5F1B-2F28-4193-80F6-1FEF69DBBC2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EBD7CD-525A-4E67-AE50-A7F03EA256FB}"/>
              </a:ext>
            </a:extLst>
          </p:cNvPr>
          <p:cNvSpPr/>
          <p:nvPr/>
        </p:nvSpPr>
        <p:spPr>
          <a:xfrm>
            <a:off x="6257924" y="4699778"/>
            <a:ext cx="5609489" cy="857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confirm: H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(SCM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2816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356488-05B0-43D0-B056-2170E5D287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793" y="3811914"/>
            <a:ext cx="4932116" cy="14628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D70556-421C-498D-803E-1DD5AB3464A6}"/>
              </a:ext>
            </a:extLst>
          </p:cNvPr>
          <p:cNvSpPr/>
          <p:nvPr/>
        </p:nvSpPr>
        <p:spPr>
          <a:xfrm>
            <a:off x="329897" y="3552820"/>
            <a:ext cx="4601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OQC copy into OQC format to control</a:t>
            </a:r>
            <a:endParaRPr lang="en-US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5EB546-5193-4168-A9D2-157E5ECFF2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793" y="1665032"/>
            <a:ext cx="4518455" cy="14628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7009A0-EDD5-4109-8F8D-92F92C102845}"/>
              </a:ext>
            </a:extLst>
          </p:cNvPr>
          <p:cNvSpPr/>
          <p:nvPr/>
        </p:nvSpPr>
        <p:spPr>
          <a:xfrm>
            <a:off x="126696" y="1348754"/>
            <a:ext cx="569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PCS send Daily production plan &lt;Email/Server&gt;</a:t>
            </a:r>
            <a:endParaRPr lang="en-US" sz="1400" b="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AB1091E-564B-489A-A025-15C76C393566}"/>
              </a:ext>
            </a:extLst>
          </p:cNvPr>
          <p:cNvSpPr/>
          <p:nvPr/>
        </p:nvSpPr>
        <p:spPr>
          <a:xfrm rot="5400000">
            <a:off x="2676492" y="3123835"/>
            <a:ext cx="196088" cy="535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① OQC re-make production plan</a:t>
            </a:r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884849B7-164B-43D8-9D5F-29A13B9F4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6DAD2C91-42BB-4D69-B726-CB5D82162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12723EC3-F1C0-46E3-AEBE-F803E242A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OQC re-making production base on information of PCS: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Add some information: Sample Q’ty, PL, Characteristic, Reliability, Specification…</a:t>
            </a: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3C89B1C1-8F60-4B52-AA2D-1FA136909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System will link with OQC inspection plan and auto update: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Save time: 10 mins/day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D4AA93-F13B-4735-8159-D0FB610B7FF3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re-making production plan base on production plan that PCS send</a:t>
            </a: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D63CDCF1-9F09-4990-8E6B-962B07957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C70CB915-1A29-41E1-8987-EEB782EA6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EA3C3B-5F69-4AA9-A76A-5BD85E765ACD}"/>
              </a:ext>
            </a:extLst>
          </p:cNvPr>
          <p:cNvSpPr/>
          <p:nvPr/>
        </p:nvSpPr>
        <p:spPr>
          <a:xfrm>
            <a:off x="5971277" y="1390476"/>
            <a:ext cx="5094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make database: Sample Q’ty; Reliability plan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A6D632-3EB8-4BC2-9D7C-BB4CC7824C1A}"/>
              </a:ext>
            </a:extLst>
          </p:cNvPr>
          <p:cNvSpPr/>
          <p:nvPr/>
        </p:nvSpPr>
        <p:spPr>
          <a:xfrm>
            <a:off x="6050657" y="2666518"/>
            <a:ext cx="6050127" cy="2592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will be linked with OQC Inspection plan: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sampling Q’ty (Incase if happen Quality issue, sample Q’ty level will be changed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Return to previous level  OQC make Data base)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Add : 1 column for adjust sample if need to follow up quality issue 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assign model that should be Reliability test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change sample Q’ty level (Ex: Normal level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Loosen level)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If cannot catch up plan  Can adjust and display reason (Only OQC member can revise)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Indicate minus product in OQC control sheet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08CB66E-EBB2-4E6F-BF3B-D6F7B19D61CE}"/>
              </a:ext>
            </a:extLst>
          </p:cNvPr>
          <p:cNvSpPr/>
          <p:nvPr/>
        </p:nvSpPr>
        <p:spPr>
          <a:xfrm rot="5400000">
            <a:off x="8798731" y="2479274"/>
            <a:ext cx="162311" cy="470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75BBB9-C766-4CA1-9266-8F83840B3A51}"/>
              </a:ext>
            </a:extLst>
          </p:cNvPr>
          <p:cNvGrpSpPr/>
          <p:nvPr/>
        </p:nvGrpSpPr>
        <p:grpSpPr>
          <a:xfrm>
            <a:off x="6148088" y="1700862"/>
            <a:ext cx="5808211" cy="881481"/>
            <a:chOff x="6148088" y="1709677"/>
            <a:chExt cx="5808211" cy="12865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C5A3FF-7553-4AD0-A254-7E2DFCDDD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76784" y="1714596"/>
              <a:ext cx="1759565" cy="128001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FE7D16-3477-4D22-AE39-0C29F456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6735" y="1709677"/>
              <a:ext cx="1759564" cy="128001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0C1DCD-DDDC-441C-8B19-AFCE4300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8088" y="1709743"/>
              <a:ext cx="1960197" cy="128651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35DD62D-5E77-4B1E-8CB1-F0E77D5C12B6}"/>
                </a:ext>
              </a:extLst>
            </p:cNvPr>
            <p:cNvSpPr/>
            <p:nvPr/>
          </p:nvSpPr>
          <p:spPr>
            <a:xfrm>
              <a:off x="6238717" y="2738530"/>
              <a:ext cx="1799494" cy="2304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Q’ty sample Standard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1E2B20C-A968-48B1-8C61-3B16BEA09F8B}"/>
                </a:ext>
              </a:extLst>
            </p:cNvPr>
            <p:cNvSpPr/>
            <p:nvPr/>
          </p:nvSpPr>
          <p:spPr>
            <a:xfrm>
              <a:off x="8644661" y="2738529"/>
              <a:ext cx="1117405" cy="240145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FDFC150-C348-4AFC-8247-563BE599D02D}"/>
                </a:ext>
              </a:extLst>
            </p:cNvPr>
            <p:cNvSpPr/>
            <p:nvPr/>
          </p:nvSpPr>
          <p:spPr>
            <a:xfrm>
              <a:off x="10562361" y="2738529"/>
              <a:ext cx="952305" cy="23615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2FF29BD-966C-4B34-B13E-8E93D04D59D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62309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8D065C7-7AD1-4C6B-AAB3-A3051B45EA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6112" y="3801319"/>
            <a:ext cx="2163490" cy="13644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0" y="-20915"/>
            <a:ext cx="12197753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② OQC pick up sample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1110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51110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2172DF-B3B2-45E6-AF36-45C6306F7125}"/>
              </a:ext>
            </a:extLst>
          </p:cNvPr>
          <p:cNvSpPr/>
          <p:nvPr/>
        </p:nvSpPr>
        <p:spPr>
          <a:xfrm>
            <a:off x="6051320" y="1780296"/>
            <a:ext cx="5829476" cy="2327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barcode of Outer box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D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isplays Outer box OQC pick up: FA easy to control sample quantity OQC pick up (FA easy to inventory Q’ty)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will remind OQC to pick up sample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Indicate time OQC pick up sample on system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Indicate pallet OQC pick up sample to eliminate finding and scan barcode many times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C42C3253-0E42-4D5E-AEB7-6E0AB0F83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824277"/>
            <a:ext cx="5828801" cy="947906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1mins*8 times/day=8 mins/day</a:t>
            </a: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98973256-4683-44CB-95C3-F5EA0692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824277"/>
            <a:ext cx="6052223" cy="940450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8 mins/day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32CEE1-1FBE-4662-B287-D1D9561D97D0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pick up sample follow serial range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2BE522B-AF29-4A36-85E1-1FFDE0775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F9FF5F92-4B31-4B57-9CDE-1733FE526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F4C937-4419-4291-8AD4-6B17FCF469C5}"/>
              </a:ext>
            </a:extLst>
          </p:cNvPr>
          <p:cNvSpPr/>
          <p:nvPr/>
        </p:nvSpPr>
        <p:spPr>
          <a:xfrm>
            <a:off x="96218" y="1380581"/>
            <a:ext cx="57522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Step 1: Access PSNV Portal to confirm Production result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7DB5CB-8506-4DAD-9480-D7641679F3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204" y="1730850"/>
            <a:ext cx="5419363" cy="1479639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6D9C35-BAE5-483D-9283-0C0DF62484DB}"/>
              </a:ext>
            </a:extLst>
          </p:cNvPr>
          <p:cNvSpPr/>
          <p:nvPr/>
        </p:nvSpPr>
        <p:spPr>
          <a:xfrm rot="5400000">
            <a:off x="2933398" y="3079556"/>
            <a:ext cx="188438" cy="61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AF965B-BAD8-4069-8D4D-4ABBFCB5908C}"/>
              </a:ext>
            </a:extLst>
          </p:cNvPr>
          <p:cNvSpPr/>
          <p:nvPr/>
        </p:nvSpPr>
        <p:spPr>
          <a:xfrm>
            <a:off x="117584" y="3511539"/>
            <a:ext cx="55127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Step 2: Divide serial range to pick up sample at Pallet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B4E16-7E19-4432-B54F-E9B2FA4162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854" y="3804341"/>
            <a:ext cx="2072589" cy="13628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67CB39A-4E49-45F3-B343-01A150BC7F6B}"/>
              </a:ext>
            </a:extLst>
          </p:cNvPr>
          <p:cNvSpPr/>
          <p:nvPr/>
        </p:nvSpPr>
        <p:spPr>
          <a:xfrm>
            <a:off x="170101" y="5165765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outer box &amp; put indication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AF5E6-3C66-4E8A-86BD-6B983EB1B5A3}"/>
              </a:ext>
            </a:extLst>
          </p:cNvPr>
          <p:cNvSpPr/>
          <p:nvPr/>
        </p:nvSpPr>
        <p:spPr>
          <a:xfrm>
            <a:off x="311204" y="3884988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F3125D-966C-4677-99D4-C1335D5E892A}"/>
              </a:ext>
            </a:extLst>
          </p:cNvPr>
          <p:cNvSpPr/>
          <p:nvPr/>
        </p:nvSpPr>
        <p:spPr>
          <a:xfrm>
            <a:off x="3037796" y="5174911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inner box &amp; put indication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68AEF-5AEE-43A1-8FAE-219E9715DC0E}"/>
              </a:ext>
            </a:extLst>
          </p:cNvPr>
          <p:cNvSpPr/>
          <p:nvPr/>
        </p:nvSpPr>
        <p:spPr>
          <a:xfrm>
            <a:off x="3187532" y="3871110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DECT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0EA88C-3B51-4CB1-9959-DD2106493FFD}"/>
              </a:ext>
            </a:extLst>
          </p:cNvPr>
          <p:cNvSpPr/>
          <p:nvPr/>
        </p:nvSpPr>
        <p:spPr>
          <a:xfrm>
            <a:off x="6092326" y="1402573"/>
            <a:ext cx="27999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System can be indicated:</a:t>
            </a:r>
            <a:endParaRPr lang="en-US" sz="14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AC4215-D015-41FA-9EBA-7058067D4E70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89717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③ Reading barcode Inner/Outer 1</a:t>
            </a:r>
            <a:r>
              <a:rPr lang="en-US" sz="2000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9347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9347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F63C05AB-D899-4F46-A3E6-B6DE67F6C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45720" tIns="0" rIns="4572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30lots*10sec*2Outer boxes=10mins/day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6A9A0FF4-D92E-474A-83CD-BAD24C7E5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10 mins/day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59BE0-689B-4EAC-9132-10EEAF5A1B91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Outer carton and inner box  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45025BCF-D50B-410F-BA2A-DEB655C0D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884EC00B-5D7D-4C01-94AF-4909376ED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3408E6-4452-4F43-BA98-1154DB38478F}"/>
              </a:ext>
            </a:extLst>
          </p:cNvPr>
          <p:cNvSpPr/>
          <p:nvPr/>
        </p:nvSpPr>
        <p:spPr>
          <a:xfrm>
            <a:off x="96218" y="1380581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of Outer box and Inner box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D9CD60-D7B5-4AFC-A005-E93172D03D6D}"/>
              </a:ext>
            </a:extLst>
          </p:cNvPr>
          <p:cNvSpPr/>
          <p:nvPr/>
        </p:nvSpPr>
        <p:spPr>
          <a:xfrm>
            <a:off x="6092128" y="1417982"/>
            <a:ext cx="56596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System link weight check system to confirm Outer box includes which inner boxes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D01D59-33B7-4B32-BFC7-416EECEFD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399568" y="2631515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00A8F-8590-48E7-8136-A11BD664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6424053" y="2631514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53D8DBE9-9C27-4F2C-B761-7E8A0B19475E}"/>
              </a:ext>
            </a:extLst>
          </p:cNvPr>
          <p:cNvSpPr/>
          <p:nvPr/>
        </p:nvSpPr>
        <p:spPr>
          <a:xfrm>
            <a:off x="7888949" y="2684055"/>
            <a:ext cx="2130950" cy="179029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646D2B-D68A-455D-856F-FD6E2150253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D8D88-53D5-47E1-8495-4D3FC8FD3F6D}"/>
              </a:ext>
            </a:extLst>
          </p:cNvPr>
          <p:cNvSpPr/>
          <p:nvPr/>
        </p:nvSpPr>
        <p:spPr>
          <a:xfrm>
            <a:off x="117584" y="1729809"/>
            <a:ext cx="5832177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Outer box includes how many inner box and which serial No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205425-E0EA-49A4-B1C0-8F6F9AEC9BE2}"/>
              </a:ext>
            </a:extLst>
          </p:cNvPr>
          <p:cNvSpPr/>
          <p:nvPr/>
        </p:nvSpPr>
        <p:spPr>
          <a:xfrm>
            <a:off x="6129297" y="1875836"/>
            <a:ext cx="5832177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Using result of FA weight check system 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Eliminate operation at OQC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18623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5085</TotalTime>
  <Words>3188</Words>
  <Application>Microsoft Office PowerPoint</Application>
  <PresentationFormat>Widescreen</PresentationFormat>
  <Paragraphs>623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Meiryo</vt:lpstr>
      <vt:lpstr>Meiryo UI</vt:lpstr>
      <vt:lpstr>ＭＳ Ｐゴシック</vt:lpstr>
      <vt:lpstr>ＭＳ Ｐゴシック</vt:lpstr>
      <vt:lpstr>游ゴシック</vt:lpstr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ｸﾘｯﾌﾟ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 Nguyen Quoc</dc:creator>
  <cp:lastModifiedBy>Tu Nguyen Quoc</cp:lastModifiedBy>
  <cp:revision>468</cp:revision>
  <dcterms:created xsi:type="dcterms:W3CDTF">2024-09-20T07:04:32Z</dcterms:created>
  <dcterms:modified xsi:type="dcterms:W3CDTF">2024-12-20T07:13:28Z</dcterms:modified>
</cp:coreProperties>
</file>